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notesSlides/notesSlide14.xml" ContentType="application/vnd.openxmlformats-officedocument.presentationml.notesSlide+xml"/>
  <Override PartName="/ppt/charts/chart4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5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rts/chart10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55"/>
  </p:notesMasterIdLst>
  <p:sldIdLst>
    <p:sldId id="321" r:id="rId2"/>
    <p:sldId id="331" r:id="rId3"/>
    <p:sldId id="279" r:id="rId4"/>
    <p:sldId id="304" r:id="rId5"/>
    <p:sldId id="305" r:id="rId6"/>
    <p:sldId id="324" r:id="rId7"/>
    <p:sldId id="325" r:id="rId8"/>
    <p:sldId id="326" r:id="rId9"/>
    <p:sldId id="327" r:id="rId10"/>
    <p:sldId id="328" r:id="rId11"/>
    <p:sldId id="299" r:id="rId12"/>
    <p:sldId id="329" r:id="rId13"/>
    <p:sldId id="257" r:id="rId14"/>
    <p:sldId id="300" r:id="rId15"/>
    <p:sldId id="309" r:id="rId16"/>
    <p:sldId id="308" r:id="rId17"/>
    <p:sldId id="323" r:id="rId18"/>
    <p:sldId id="302" r:id="rId19"/>
    <p:sldId id="311" r:id="rId20"/>
    <p:sldId id="318" r:id="rId21"/>
    <p:sldId id="310" r:id="rId22"/>
    <p:sldId id="312" r:id="rId23"/>
    <p:sldId id="313" r:id="rId24"/>
    <p:sldId id="315" r:id="rId25"/>
    <p:sldId id="322" r:id="rId26"/>
    <p:sldId id="301" r:id="rId27"/>
    <p:sldId id="317" r:id="rId28"/>
    <p:sldId id="298" r:id="rId29"/>
    <p:sldId id="320" r:id="rId30"/>
    <p:sldId id="307" r:id="rId31"/>
    <p:sldId id="330" r:id="rId32"/>
    <p:sldId id="349" r:id="rId33"/>
    <p:sldId id="350" r:id="rId34"/>
    <p:sldId id="351" r:id="rId35"/>
    <p:sldId id="353" r:id="rId36"/>
    <p:sldId id="348" r:id="rId37"/>
    <p:sldId id="347" r:id="rId38"/>
    <p:sldId id="332" r:id="rId39"/>
    <p:sldId id="335" r:id="rId40"/>
    <p:sldId id="336" r:id="rId41"/>
    <p:sldId id="338" r:id="rId42"/>
    <p:sldId id="339" r:id="rId43"/>
    <p:sldId id="340" r:id="rId44"/>
    <p:sldId id="341" r:id="rId45"/>
    <p:sldId id="342" r:id="rId46"/>
    <p:sldId id="343" r:id="rId47"/>
    <p:sldId id="337" r:id="rId48"/>
    <p:sldId id="344" r:id="rId49"/>
    <p:sldId id="345" r:id="rId50"/>
    <p:sldId id="346" r:id="rId51"/>
    <p:sldId id="333" r:id="rId52"/>
    <p:sldId id="334" r:id="rId53"/>
    <p:sldId id="270" r:id="rId5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etu intro" id="{A94F3DD3-C83A-46E9-A05B-387F23F859A4}">
          <p14:sldIdLst>
            <p14:sldId id="321"/>
            <p14:sldId id="331"/>
            <p14:sldId id="279"/>
            <p14:sldId id="304"/>
            <p14:sldId id="305"/>
            <p14:sldId id="324"/>
            <p14:sldId id="325"/>
            <p14:sldId id="326"/>
            <p14:sldId id="327"/>
            <p14:sldId id="328"/>
            <p14:sldId id="299"/>
          </p14:sldIdLst>
        </p14:section>
        <p14:section name="Market research" id="{DD1AC58E-8331-49B0-B416-0CD325DFE026}">
          <p14:sldIdLst>
            <p14:sldId id="329"/>
            <p14:sldId id="257"/>
            <p14:sldId id="300"/>
            <p14:sldId id="309"/>
            <p14:sldId id="308"/>
            <p14:sldId id="323"/>
            <p14:sldId id="302"/>
            <p14:sldId id="311"/>
            <p14:sldId id="318"/>
            <p14:sldId id="310"/>
            <p14:sldId id="312"/>
            <p14:sldId id="313"/>
            <p14:sldId id="315"/>
            <p14:sldId id="322"/>
            <p14:sldId id="301"/>
            <p14:sldId id="317"/>
            <p14:sldId id="298"/>
            <p14:sldId id="320"/>
            <p14:sldId id="307"/>
          </p14:sldIdLst>
        </p14:section>
        <p14:section name="BMC &amp; Prototype" id="{62E947B2-A13E-45C2-B3BF-3D35FB9BF846}">
          <p14:sldIdLst>
            <p14:sldId id="330"/>
            <p14:sldId id="349"/>
            <p14:sldId id="350"/>
            <p14:sldId id="351"/>
            <p14:sldId id="353"/>
          </p14:sldIdLst>
        </p14:section>
        <p14:section name="Business Forecast &amp; Fundrasing" id="{5F0148D2-1A7C-4646-BE31-EA24FD3B12E4}">
          <p14:sldIdLst>
            <p14:sldId id="348"/>
            <p14:sldId id="347"/>
            <p14:sldId id="332"/>
            <p14:sldId id="335"/>
            <p14:sldId id="336"/>
            <p14:sldId id="338"/>
            <p14:sldId id="339"/>
            <p14:sldId id="340"/>
            <p14:sldId id="341"/>
            <p14:sldId id="342"/>
            <p14:sldId id="343"/>
            <p14:sldId id="337"/>
            <p14:sldId id="344"/>
            <p14:sldId id="345"/>
            <p14:sldId id="346"/>
            <p14:sldId id="333"/>
            <p14:sldId id="334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4F52"/>
    <a:srgbClr val="47936F"/>
    <a:srgbClr val="D0F09F"/>
    <a:srgbClr val="FF8181"/>
    <a:srgbClr val="08D293"/>
    <a:srgbClr val="09D1A6"/>
    <a:srgbClr val="0ADEB3"/>
    <a:srgbClr val="8CCEAA"/>
    <a:srgbClr val="A8DBA7"/>
    <a:srgbClr val="77B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1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EA-4DC8-AD59-CC9C5FF716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EA-4DC8-AD59-CC9C5FF716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EA-4DC8-AD59-CC9C5FF716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EA-4DC8-AD59-CC9C5FF716C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DEA-4DC8-AD59-CC9C5FF716CC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DEA-4DC8-AD59-CC9C5FF716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8"/>
        <c:holeSize val="6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50000"/>
                <a:lumOff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A8DB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2A-4616-B42F-C034BE521F00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2A-4616-B42F-C034BE521F00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2.1</c:v>
                </c:pt>
                <c:pt idx="1">
                  <c:v>21.303000000000001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2A-4616-B42F-C034BE521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Note-taking demand</c:v>
                </c:pt>
              </c:strCache>
            </c:strRef>
          </c:tx>
          <c:spPr>
            <a:solidFill>
              <a:srgbClr val="A8DBA7"/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700" b="1" i="0" u="none" strike="noStrike" kern="1200" baseline="0">
                      <a:solidFill>
                        <a:srgbClr val="D0F09F"/>
                      </a:solidFill>
                      <a:latin typeface="Montserra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CA97-4C04-8AA6-AB60C2E20CF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7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Never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Usually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1.7000000000000001E-2</c:v>
                </c:pt>
                <c:pt idx="1">
                  <c:v>8.5999999999999993E-2</c:v>
                </c:pt>
                <c:pt idx="2">
                  <c:v>0.33600000000000002</c:v>
                </c:pt>
                <c:pt idx="3">
                  <c:v>0.20699999999999999</c:v>
                </c:pt>
                <c:pt idx="4">
                  <c:v>0.35299999999999998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81-472D-B9C7-204BBBBE96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Overwhelming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rgbClr val="77BE9C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Never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Usually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8.9999999999999993E-3</c:v>
                </c:pt>
                <c:pt idx="1">
                  <c:v>6.9000000000000006E-2</c:v>
                </c:pt>
                <c:pt idx="2">
                  <c:v>0.34499999999999997</c:v>
                </c:pt>
                <c:pt idx="3">
                  <c:v>0.26700000000000002</c:v>
                </c:pt>
                <c:pt idx="4" formatCode="0%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181-472D-B9C7-204BBBBE96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-27"/>
        <c:axId val="710046335"/>
        <c:axId val="710039679"/>
      </c:barChart>
      <c:catAx>
        <c:axId val="71004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710039679"/>
        <c:crosses val="autoZero"/>
        <c:auto val="0"/>
        <c:lblAlgn val="ctr"/>
        <c:lblOffset val="100"/>
        <c:noMultiLvlLbl val="0"/>
      </c:catAx>
      <c:valAx>
        <c:axId val="710039679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71004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509-46BF-B2A3-40E6E722BF0B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509-46BF-B2A3-40E6E722BF0B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B5-4FD3-9025-B355B6432D59}"/>
              </c:ext>
            </c:extLst>
          </c:dPt>
          <c:cat>
            <c:strRef>
              <c:f>Sheet1!$A$2:$A$4</c:f>
              <c:strCache>
                <c:ptCount val="3"/>
                <c:pt idx="0">
                  <c:v>Traditional</c:v>
                </c:pt>
                <c:pt idx="1">
                  <c:v>Digital</c:v>
                </c:pt>
                <c:pt idx="2">
                  <c:v>Hybrid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5.1999999999999998E-2</c:v>
                </c:pt>
                <c:pt idx="1">
                  <c:v>0.224</c:v>
                </c:pt>
                <c:pt idx="2">
                  <c:v>0.72399999999999998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B5-4FD3-9025-B355B6432D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75000"/>
                <a:lumOff val="2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67A08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754-4372-BCF8-A0008A98F0C6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754-4372-BCF8-A0008A98F0C6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754-4372-BCF8-A0008A98F0C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7BE9C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A8DB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9E-4B34-9194-694216C096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7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Not at all</c:v>
                </c:pt>
                <c:pt idx="1">
                  <c:v>Little</c:v>
                </c:pt>
                <c:pt idx="2">
                  <c:v>Normal</c:v>
                </c:pt>
                <c:pt idx="3">
                  <c:v>Pretty</c:v>
                </c:pt>
                <c:pt idx="4">
                  <c:v>Optimal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3.4000000000000002E-2</c:v>
                </c:pt>
                <c:pt idx="1">
                  <c:v>7.8E-2</c:v>
                </c:pt>
                <c:pt idx="2">
                  <c:v>0.53400000000000003</c:v>
                </c:pt>
                <c:pt idx="3">
                  <c:v>0.27600000000000002</c:v>
                </c:pt>
                <c:pt idx="4">
                  <c:v>7.8E-2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E-4B34-9194-694216C0967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61762943"/>
        <c:axId val="361764191"/>
      </c:barChart>
      <c:catAx>
        <c:axId val="361762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700" b="1" i="0" u="none" strike="noStrike" kern="1200" baseline="0">
                <a:solidFill>
                  <a:srgbClr val="D0F09F"/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361764191"/>
        <c:crosses val="autoZero"/>
        <c:auto val="1"/>
        <c:lblAlgn val="ctr"/>
        <c:lblOffset val="100"/>
        <c:noMultiLvlLbl val="0"/>
      </c:catAx>
      <c:valAx>
        <c:axId val="361764191"/>
        <c:scaling>
          <c:orientation val="minMax"/>
        </c:scaling>
        <c:delete val="1"/>
        <c:axPos val="b"/>
        <c:majorGridlines>
          <c:spPr>
            <a:ln w="9525" cap="flat" cmpd="sng" algn="ctr">
              <a:solidFill>
                <a:schemeClr val="bg2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361762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>
        <a:defRPr lang="en-US" sz="700" b="1" i="0" u="none" strike="noStrike" kern="1200" baseline="0">
          <a:solidFill>
            <a:srgbClr val="D0F09F"/>
          </a:solidFill>
          <a:latin typeface="Montserrat" pitchFamily="2" charset="0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75000"/>
                <a:lumOff val="25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589EA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B9C-4742-B78A-F8B6AB61B8A3}"/>
              </c:ext>
            </c:extLst>
          </c:dPt>
          <c:dPt>
            <c:idx val="1"/>
            <c:bubble3D val="0"/>
            <c:spPr>
              <a:solidFill>
                <a:schemeClr val="bg2">
                  <a:lumMod val="75000"/>
                  <a:lumOff val="2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B9C-4742-B78A-F8B6AB61B8A3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3.3</c:v>
                </c:pt>
                <c:pt idx="1">
                  <c:v>1.7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B9C-4742-B78A-F8B6AB61B8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50000"/>
                <a:lumOff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A8DB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BAD-484D-9B90-AA6015627C71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AD-484D-9B90-AA6015627C71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AD-484D-9B90-AA6015627C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2F6D2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6D-44CA-88A0-9FF3D647D99F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700" b="1" i="0" u="none" strike="noStrike" kern="1200" baseline="0">
                      <a:solidFill>
                        <a:schemeClr val="bg1">
                          <a:lumMod val="95000"/>
                        </a:schemeClr>
                      </a:solidFill>
                      <a:latin typeface="Montserra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E6D-44CA-88A0-9FF3D647D9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rgbClr val="173616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Organization level</c:v>
                </c:pt>
                <c:pt idx="1">
                  <c:v>Personalization</c:v>
                </c:pt>
                <c:pt idx="2">
                  <c:v>Cost</c:v>
                </c:pt>
                <c:pt idx="3">
                  <c:v>Synchrony, connectivity</c:v>
                </c:pt>
                <c:pt idx="4">
                  <c:v>User interface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 formatCode="0.00%">
                  <c:v>0.48299999999999998</c:v>
                </c:pt>
                <c:pt idx="1">
                  <c:v>0.5</c:v>
                </c:pt>
                <c:pt idx="2" formatCode="0.00%">
                  <c:v>0.51700000000000002</c:v>
                </c:pt>
                <c:pt idx="3">
                  <c:v>0.56000000000000005</c:v>
                </c:pt>
                <c:pt idx="4" formatCode="0.00%">
                  <c:v>0.70699999999999996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6D-44CA-88A0-9FF3D647D9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710076287"/>
        <c:axId val="710076703"/>
      </c:barChart>
      <c:catAx>
        <c:axId val="7100762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076703"/>
        <c:crosses val="autoZero"/>
        <c:auto val="1"/>
        <c:lblAlgn val="ctr"/>
        <c:lblOffset val="100"/>
        <c:noMultiLvlLbl val="0"/>
      </c:catAx>
      <c:valAx>
        <c:axId val="710076703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710076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DBA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5.76</c:v>
                </c:pt>
                <c:pt idx="1">
                  <c:v>9.27</c:v>
                </c:pt>
                <c:pt idx="2">
                  <c:v>19.41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F7-4C36-81CD-9CC09DC330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2222847"/>
        <c:axId val="562225343"/>
      </c:barChart>
      <c:catAx>
        <c:axId val="562222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700" b="1" i="0" u="none" strike="noStrike" kern="1200" baseline="0">
                <a:solidFill>
                  <a:srgbClr val="D0F09F"/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562225343"/>
        <c:crosses val="autoZero"/>
        <c:auto val="1"/>
        <c:lblAlgn val="ctr"/>
        <c:lblOffset val="100"/>
        <c:noMultiLvlLbl val="0"/>
      </c:catAx>
      <c:valAx>
        <c:axId val="5622253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lumMod val="90000"/>
                  <a:lumOff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62222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473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1731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287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97615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753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93173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773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059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6877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0973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7909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5440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44964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0515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316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49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71465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9038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45533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360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098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945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8030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3735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786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166318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287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6140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04357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7795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0254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0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3028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48722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578268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425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13431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366371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9571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4079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680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434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2875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77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49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90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36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70950" y="2444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2638350" y="-1569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031200" y="18570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1F56-490F-4768-AE35-24FD780C8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B8D50-4631-4535-A46A-27F4FB90B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7A696-11E3-4B67-916C-D1A435EB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11F5-4086-497A-BAA6-B2394B53C89A}" type="datetimeFigureOut">
              <a:rPr lang="en-US" smtClean="0"/>
              <a:t>4/5/2023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F4EDA-F0AA-4E10-940E-DBC2539C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098A3-17F3-49C6-9865-B7FC6FEC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BDF0-438C-494E-B623-9BB4CEC6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6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226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nica One"/>
              <a:buNone/>
              <a:defRPr sz="28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9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svg"/><Relationship Id="rId13" Type="http://schemas.openxmlformats.org/officeDocument/2006/relationships/hyperlink" Target="http://bit.ly/tetu_report" TargetMode="External"/><Relationship Id="rId3" Type="http://schemas.openxmlformats.org/officeDocument/2006/relationships/image" Target="../media/image20.png"/><Relationship Id="rId7" Type="http://schemas.openxmlformats.org/officeDocument/2006/relationships/image" Target="../media/image43.png"/><Relationship Id="rId12" Type="http://schemas.openxmlformats.org/officeDocument/2006/relationships/image" Target="../media/image48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sv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5" Type="http://schemas.openxmlformats.org/officeDocument/2006/relationships/image" Target="../media/image50.png"/><Relationship Id="rId10" Type="http://schemas.openxmlformats.org/officeDocument/2006/relationships/image" Target="../media/image46.svg"/><Relationship Id="rId4" Type="http://schemas.openxmlformats.org/officeDocument/2006/relationships/image" Target="../media/image21.svg"/><Relationship Id="rId9" Type="http://schemas.openxmlformats.org/officeDocument/2006/relationships/image" Target="../media/image45.png"/><Relationship Id="rId1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image" Target="../media/image20.png"/><Relationship Id="rId7" Type="http://schemas.openxmlformats.org/officeDocument/2006/relationships/chart" Target="../charts/chart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58.png"/><Relationship Id="rId3" Type="http://schemas.openxmlformats.org/officeDocument/2006/relationships/image" Target="../media/image51.png"/><Relationship Id="rId7" Type="http://schemas.openxmlformats.org/officeDocument/2006/relationships/image" Target="../media/image52.png"/><Relationship Id="rId12" Type="http://schemas.openxmlformats.org/officeDocument/2006/relationships/image" Target="../media/image57.svg"/><Relationship Id="rId17" Type="http://schemas.openxmlformats.org/officeDocument/2006/relationships/chart" Target="../charts/chart8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11" Type="http://schemas.openxmlformats.org/officeDocument/2006/relationships/image" Target="../media/image56.png"/><Relationship Id="rId5" Type="http://schemas.openxmlformats.org/officeDocument/2006/relationships/image" Target="../media/image25.png"/><Relationship Id="rId15" Type="http://schemas.openxmlformats.org/officeDocument/2006/relationships/image" Target="../media/image60.png"/><Relationship Id="rId10" Type="http://schemas.openxmlformats.org/officeDocument/2006/relationships/image" Target="../media/image55.svg"/><Relationship Id="rId4" Type="http://schemas.microsoft.com/office/2007/relationships/hdphoto" Target="../media/hdphoto4.wdp"/><Relationship Id="rId9" Type="http://schemas.openxmlformats.org/officeDocument/2006/relationships/image" Target="../media/image54.png"/><Relationship Id="rId14" Type="http://schemas.openxmlformats.org/officeDocument/2006/relationships/image" Target="../media/image59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0.png"/><Relationship Id="rId7" Type="http://schemas.openxmlformats.org/officeDocument/2006/relationships/image" Target="../media/image64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jpeg"/><Relationship Id="rId10" Type="http://schemas.openxmlformats.org/officeDocument/2006/relationships/image" Target="../media/image67.png"/><Relationship Id="rId4" Type="http://schemas.openxmlformats.org/officeDocument/2006/relationships/image" Target="../media/image21.svg"/><Relationship Id="rId9" Type="http://schemas.openxmlformats.org/officeDocument/2006/relationships/image" Target="../media/image6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1.svg"/><Relationship Id="rId3" Type="http://schemas.openxmlformats.org/officeDocument/2006/relationships/image" Target="../media/image20.png"/><Relationship Id="rId7" Type="http://schemas.openxmlformats.org/officeDocument/2006/relationships/image" Target="../media/image64.sv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9.jpeg"/><Relationship Id="rId10" Type="http://schemas.openxmlformats.org/officeDocument/2006/relationships/image" Target="../media/image67.png"/><Relationship Id="rId4" Type="http://schemas.openxmlformats.org/officeDocument/2006/relationships/image" Target="../media/image21.svg"/><Relationship Id="rId9" Type="http://schemas.openxmlformats.org/officeDocument/2006/relationships/image" Target="../media/image6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2.png"/><Relationship Id="rId5" Type="http://schemas.openxmlformats.org/officeDocument/2006/relationships/chart" Target="../charts/chart9.xml"/><Relationship Id="rId4" Type="http://schemas.openxmlformats.org/officeDocument/2006/relationships/image" Target="../media/image21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jpeg"/><Relationship Id="rId4" Type="http://schemas.openxmlformats.org/officeDocument/2006/relationships/image" Target="../media/image21.svg"/><Relationship Id="rId9" Type="http://schemas.openxmlformats.org/officeDocument/2006/relationships/image" Target="../media/image7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20.png"/><Relationship Id="rId7" Type="http://schemas.openxmlformats.org/officeDocument/2006/relationships/image" Target="../media/image81.jpe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90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21.sv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9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jpeg"/><Relationship Id="rId4" Type="http://schemas.openxmlformats.org/officeDocument/2006/relationships/image" Target="../media/image21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jpeg"/><Relationship Id="rId3" Type="http://schemas.openxmlformats.org/officeDocument/2006/relationships/image" Target="../media/image20.png"/><Relationship Id="rId7" Type="http://schemas.openxmlformats.org/officeDocument/2006/relationships/image" Target="../media/image9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21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jpeg"/><Relationship Id="rId13" Type="http://schemas.openxmlformats.org/officeDocument/2006/relationships/image" Target="../media/image106.png"/><Relationship Id="rId3" Type="http://schemas.openxmlformats.org/officeDocument/2006/relationships/image" Target="../media/image20.png"/><Relationship Id="rId7" Type="http://schemas.openxmlformats.org/officeDocument/2006/relationships/image" Target="../media/image102.png"/><Relationship Id="rId12" Type="http://schemas.openxmlformats.org/officeDocument/2006/relationships/image" Target="../media/image105.png"/><Relationship Id="rId17" Type="http://schemas.openxmlformats.org/officeDocument/2006/relationships/image" Target="../media/image110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0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11" Type="http://schemas.openxmlformats.org/officeDocument/2006/relationships/image" Target="../media/image104.png"/><Relationship Id="rId5" Type="http://schemas.openxmlformats.org/officeDocument/2006/relationships/image" Target="../media/image100.png"/><Relationship Id="rId15" Type="http://schemas.openxmlformats.org/officeDocument/2006/relationships/image" Target="../media/image108.svg"/><Relationship Id="rId10" Type="http://schemas.openxmlformats.org/officeDocument/2006/relationships/image" Target="../media/image28.svg"/><Relationship Id="rId4" Type="http://schemas.openxmlformats.org/officeDocument/2006/relationships/image" Target="../media/image21.svg"/><Relationship Id="rId9" Type="http://schemas.openxmlformats.org/officeDocument/2006/relationships/image" Target="../media/image27.png"/><Relationship Id="rId14" Type="http://schemas.openxmlformats.org/officeDocument/2006/relationships/image" Target="../media/image10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20.png"/><Relationship Id="rId7" Type="http://schemas.openxmlformats.org/officeDocument/2006/relationships/image" Target="../media/image104.png"/><Relationship Id="rId12" Type="http://schemas.openxmlformats.org/officeDocument/2006/relationships/image" Target="../media/image1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11" Type="http://schemas.openxmlformats.org/officeDocument/2006/relationships/image" Target="../media/image112.png"/><Relationship Id="rId5" Type="http://schemas.openxmlformats.org/officeDocument/2006/relationships/image" Target="../media/image27.png"/><Relationship Id="rId10" Type="http://schemas.openxmlformats.org/officeDocument/2006/relationships/image" Target="../media/image111.png"/><Relationship Id="rId4" Type="http://schemas.openxmlformats.org/officeDocument/2006/relationships/image" Target="../media/image21.svg"/><Relationship Id="rId9" Type="http://schemas.openxmlformats.org/officeDocument/2006/relationships/image" Target="../media/image10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2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4.png"/><Relationship Id="rId4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igma.com/proto/6LiFjOG8bbxZC8llAsuH8q/tetu-app-design?page-id=19%3A2&amp;node-id=97-7102&amp;viewport=68%2C311%2C0.05&amp;scaling=contain&amp;starting-point-node-id=97%3A7102&amp;show-proto-sidebar=1" TargetMode="External"/><Relationship Id="rId5" Type="http://schemas.openxmlformats.org/officeDocument/2006/relationships/image" Target="../media/image115.png"/><Relationship Id="rId4" Type="http://schemas.openxmlformats.org/officeDocument/2006/relationships/image" Target="../media/image2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20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117.png"/><Relationship Id="rId10" Type="http://schemas.openxmlformats.org/officeDocument/2006/relationships/image" Target="../media/image122.png"/><Relationship Id="rId4" Type="http://schemas.openxmlformats.org/officeDocument/2006/relationships/image" Target="../media/image21.svg"/><Relationship Id="rId9" Type="http://schemas.openxmlformats.org/officeDocument/2006/relationships/image" Target="../media/image12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20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10" Type="http://schemas.openxmlformats.org/officeDocument/2006/relationships/image" Target="../media/image130.png"/><Relationship Id="rId4" Type="http://schemas.openxmlformats.org/officeDocument/2006/relationships/image" Target="../media/image21.svg"/><Relationship Id="rId9" Type="http://schemas.openxmlformats.org/officeDocument/2006/relationships/image" Target="../media/image12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sv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0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1.png"/><Relationship Id="rId5" Type="http://schemas.openxmlformats.org/officeDocument/2006/relationships/hyperlink" Target="https://docs.google.com/spreadsheets/d/1JupaOJWino3ErwefKrMHMk8CIjjQpMQx/edit?usp=sharing&amp;ouid=108321207786068591084&amp;rtpof=true&amp;sd=true" TargetMode="External"/><Relationship Id="rId4" Type="http://schemas.openxmlformats.org/officeDocument/2006/relationships/image" Target="../media/image21.svg"/><Relationship Id="rId9" Type="http://schemas.openxmlformats.org/officeDocument/2006/relationships/image" Target="../media/image1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2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5.png"/><Relationship Id="rId4" Type="http://schemas.openxmlformats.org/officeDocument/2006/relationships/image" Target="../media/image21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svg"/><Relationship Id="rId5" Type="http://schemas.openxmlformats.org/officeDocument/2006/relationships/image" Target="../media/image136.png"/><Relationship Id="rId4" Type="http://schemas.openxmlformats.org/officeDocument/2006/relationships/image" Target="../media/image21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8.png"/><Relationship Id="rId4" Type="http://schemas.openxmlformats.org/officeDocument/2006/relationships/image" Target="../media/image21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7.svg"/><Relationship Id="rId5" Type="http://schemas.openxmlformats.org/officeDocument/2006/relationships/image" Target="../media/image136.png"/><Relationship Id="rId4" Type="http://schemas.openxmlformats.org/officeDocument/2006/relationships/image" Target="../media/image21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9.png"/><Relationship Id="rId4" Type="http://schemas.openxmlformats.org/officeDocument/2006/relationships/image" Target="../media/image2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2.jp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microsoft.com/office/2007/relationships/hdphoto" Target="../media/hdphoto2.wdp"/><Relationship Id="rId4" Type="http://schemas.openxmlformats.org/officeDocument/2006/relationships/image" Target="../media/image23.png"/><Relationship Id="rId9" Type="http://schemas.openxmlformats.org/officeDocument/2006/relationships/image" Target="../media/image21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100.png"/><Relationship Id="rId4" Type="http://schemas.openxmlformats.org/officeDocument/2006/relationships/image" Target="../media/image21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chart" Target="../charts/chart10.xm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microsoft.com/office/2007/relationships/hdphoto" Target="../media/hdphoto5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4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svg"/><Relationship Id="rId11" Type="http://schemas.openxmlformats.org/officeDocument/2006/relationships/image" Target="../media/image31.png"/><Relationship Id="rId5" Type="http://schemas.openxmlformats.org/officeDocument/2006/relationships/image" Target="../media/image27.png"/><Relationship Id="rId10" Type="http://schemas.openxmlformats.org/officeDocument/2006/relationships/image" Target="../media/image21.svg"/><Relationship Id="rId4" Type="http://schemas.openxmlformats.org/officeDocument/2006/relationships/image" Target="../media/image26.sv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6D698A7-CAA5-4675-9E32-537A6249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5911184" y="3320204"/>
            <a:ext cx="4483548" cy="2537156"/>
          </a:xfrm>
          <a:prstGeom prst="flowChartDecision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65920" y="1597709"/>
            <a:ext cx="6805280" cy="9925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TETU APP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243990-4243-42E4-801A-0466DCFA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6487" y="4235923"/>
            <a:ext cx="874713" cy="4817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E6B936-CB76-42D9-BC26-FFDB6ECC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0837" y="3454918"/>
            <a:ext cx="362855" cy="400071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F23FE95-59A8-4AD1-8C73-F837FF0B7954}"/>
              </a:ext>
            </a:extLst>
          </p:cNvPr>
          <p:cNvGrpSpPr/>
          <p:nvPr/>
        </p:nvGrpSpPr>
        <p:grpSpPr>
          <a:xfrm>
            <a:off x="1325715" y="310932"/>
            <a:ext cx="2140777" cy="276999"/>
            <a:chOff x="491320" y="203656"/>
            <a:chExt cx="2140777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F368C6-B2A7-4975-B3F0-F6E04A260D01}"/>
                </a:ext>
              </a:extLst>
            </p:cNvPr>
            <p:cNvSpPr txBox="1"/>
            <p:nvPr/>
          </p:nvSpPr>
          <p:spPr>
            <a:xfrm>
              <a:off x="688026" y="203656"/>
              <a:ext cx="19440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47CE607-AA55-428F-BF30-D63318A4D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187037" cy="137160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7F216685-EC01-AF08-CACA-7875180AD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2255" y="3465703"/>
            <a:ext cx="1381406" cy="1552141"/>
          </a:xfrm>
          <a:prstGeom prst="rect">
            <a:avLst/>
          </a:prstGeom>
        </p:spPr>
      </p:pic>
      <p:sp>
        <p:nvSpPr>
          <p:cNvPr id="2" name="Google Shape;86;p17">
            <a:extLst>
              <a:ext uri="{FF2B5EF4-FFF2-40B4-BE49-F238E27FC236}">
                <a16:creationId xmlns:a16="http://schemas.microsoft.com/office/drawing/2014/main" id="{312242FC-29E1-9FAA-93E6-814B68FDE440}"/>
              </a:ext>
            </a:extLst>
          </p:cNvPr>
          <p:cNvSpPr txBox="1">
            <a:spLocks/>
          </p:cNvSpPr>
          <p:nvPr/>
        </p:nvSpPr>
        <p:spPr>
          <a:xfrm>
            <a:off x="365920" y="2352807"/>
            <a:ext cx="5415448" cy="43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Unica One"/>
              <a:buNone/>
              <a:defRPr sz="6000" b="0" i="0" u="none" strike="noStrike" cap="none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100">
                <a:solidFill>
                  <a:schemeClr val="bg1">
                    <a:lumMod val="85000"/>
                  </a:schemeClr>
                </a:solidFill>
                <a:latin typeface="Montserrat" pitchFamily="2" charset="0"/>
                <a:cs typeface="Poppins" panose="00000500000000000000" pitchFamily="50" charset="0"/>
              </a:rPr>
              <a:t>Note-taking, reading &amp; resource management solution</a:t>
            </a:r>
            <a:endParaRPr lang="en-US" sz="3200">
              <a:solidFill>
                <a:schemeClr val="bg1">
                  <a:lumMod val="85000"/>
                </a:schemeClr>
              </a:solidFill>
              <a:latin typeface="Montserrat" pitchFamily="2" charset="0"/>
              <a:cs typeface="Poppins" panose="00000500000000000000" pitchFamily="50" charset="0"/>
            </a:endParaRPr>
          </a:p>
        </p:txBody>
      </p:sp>
      <p:sp>
        <p:nvSpPr>
          <p:cNvPr id="3" name="Google Shape;163;p19">
            <a:extLst>
              <a:ext uri="{FF2B5EF4-FFF2-40B4-BE49-F238E27FC236}">
                <a16:creationId xmlns:a16="http://schemas.microsoft.com/office/drawing/2014/main" id="{7B397341-D978-E3EB-4BAB-42281F9985A5}"/>
              </a:ext>
            </a:extLst>
          </p:cNvPr>
          <p:cNvSpPr txBox="1">
            <a:spLocks/>
          </p:cNvSpPr>
          <p:nvPr/>
        </p:nvSpPr>
        <p:spPr>
          <a:xfrm>
            <a:off x="365920" y="4459915"/>
            <a:ext cx="2461573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spc="140">
                <a:solidFill>
                  <a:schemeClr val="bg1">
                    <a:lumMod val="85000"/>
                  </a:schemeClr>
                </a:solidFill>
                <a:latin typeface="Montserrat" pitchFamily="2" charset="0"/>
                <a:ea typeface="Lato Light"/>
                <a:cs typeface="Lato Light"/>
              </a:rPr>
              <a:t>Pitch Deck</a:t>
            </a:r>
            <a:endParaRPr lang="en-US" sz="1000" spc="140">
              <a:solidFill>
                <a:schemeClr val="bg1">
                  <a:lumMod val="85000"/>
                </a:schemeClr>
              </a:solidFill>
              <a:latin typeface="Montserrat" pitchFamily="2" charset="0"/>
            </a:endParaRP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F3039B-C2DF-A9F8-81FE-B08B3496AF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059" y="335148"/>
            <a:ext cx="670647" cy="22856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26946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Solutions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8B9D80-575C-9F52-2F4E-DD58200825E0}"/>
              </a:ext>
            </a:extLst>
          </p:cNvPr>
          <p:cNvSpPr txBox="1"/>
          <p:nvPr/>
        </p:nvSpPr>
        <p:spPr>
          <a:xfrm>
            <a:off x="1689691" y="733309"/>
            <a:ext cx="6086410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/>
              <a:t>Build a</a:t>
            </a:r>
            <a:r>
              <a:rPr lang="en-US"/>
              <a:t> cross-platform app that</a:t>
            </a:r>
            <a:r>
              <a:rPr lang="vi-VN"/>
              <a:t> is able to</a:t>
            </a:r>
            <a:r>
              <a:rPr lang="en-US"/>
              <a:t>: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B82665B-98D2-14F5-3FCF-8784B779FC68}"/>
              </a:ext>
            </a:extLst>
          </p:cNvPr>
          <p:cNvGrpSpPr/>
          <p:nvPr/>
        </p:nvGrpSpPr>
        <p:grpSpPr>
          <a:xfrm>
            <a:off x="1790491" y="1086472"/>
            <a:ext cx="6465314" cy="292196"/>
            <a:chOff x="636718" y="1267864"/>
            <a:chExt cx="6465314" cy="292196"/>
          </a:xfrm>
        </p:grpSpPr>
        <p:grpSp>
          <p:nvGrpSpPr>
            <p:cNvPr id="3" name="Google Shape;311;p24">
              <a:extLst>
                <a:ext uri="{FF2B5EF4-FFF2-40B4-BE49-F238E27FC236}">
                  <a16:creationId xmlns:a16="http://schemas.microsoft.com/office/drawing/2014/main" id="{A5D8E56B-285C-ED62-98F6-FEBEA99ECF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1276802"/>
              <a:ext cx="310634" cy="274320"/>
              <a:chOff x="1802075" y="1136925"/>
              <a:chExt cx="3817700" cy="3371400"/>
            </a:xfrm>
          </p:grpSpPr>
          <p:sp>
            <p:nvSpPr>
              <p:cNvPr id="4" name="Google Shape;312;p24">
                <a:extLst>
                  <a:ext uri="{FF2B5EF4-FFF2-40B4-BE49-F238E27FC236}">
                    <a16:creationId xmlns:a16="http://schemas.microsoft.com/office/drawing/2014/main" id="{2F63880B-E0AF-EE4B-33FA-116E1AAEAD4B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13;p24">
                <a:extLst>
                  <a:ext uri="{FF2B5EF4-FFF2-40B4-BE49-F238E27FC236}">
                    <a16:creationId xmlns:a16="http://schemas.microsoft.com/office/drawing/2014/main" id="{909B4B6F-524A-C8C3-16A4-1BB1185B07CE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14;p24">
                <a:extLst>
                  <a:ext uri="{FF2B5EF4-FFF2-40B4-BE49-F238E27FC236}">
                    <a16:creationId xmlns:a16="http://schemas.microsoft.com/office/drawing/2014/main" id="{8830C20F-0295-83CF-5819-FE03FE70A641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15;p24">
                <a:extLst>
                  <a:ext uri="{FF2B5EF4-FFF2-40B4-BE49-F238E27FC236}">
                    <a16:creationId xmlns:a16="http://schemas.microsoft.com/office/drawing/2014/main" id="{E770A164-A256-5D5B-85E9-EF7D22D19B78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6;p24">
                <a:extLst>
                  <a:ext uri="{FF2B5EF4-FFF2-40B4-BE49-F238E27FC236}">
                    <a16:creationId xmlns:a16="http://schemas.microsoft.com/office/drawing/2014/main" id="{C3811A80-9F3C-AAC5-33FC-2C6B1707A9C8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7;p24">
                <a:extLst>
                  <a:ext uri="{FF2B5EF4-FFF2-40B4-BE49-F238E27FC236}">
                    <a16:creationId xmlns:a16="http://schemas.microsoft.com/office/drawing/2014/main" id="{C2EADD6D-622E-3941-6F67-879E96C14572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8;p24">
                <a:extLst>
                  <a:ext uri="{FF2B5EF4-FFF2-40B4-BE49-F238E27FC236}">
                    <a16:creationId xmlns:a16="http://schemas.microsoft.com/office/drawing/2014/main" id="{CD935276-6451-6E1E-CE1C-7D5AEDCBFF37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412307-0F5B-65F6-F3DF-2FCCFA19C72D}"/>
                </a:ext>
              </a:extLst>
            </p:cNvPr>
            <p:cNvSpPr txBox="1"/>
            <p:nvPr/>
          </p:nvSpPr>
          <p:spPr>
            <a:xfrm>
              <a:off x="1015622" y="1267864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vi-VN"/>
                <a:t>R</a:t>
              </a:r>
              <a:r>
                <a:rPr lang="en-US"/>
                <a:t>ead a</a:t>
              </a:r>
              <a:r>
                <a:rPr lang="vi-VN"/>
                <a:t> document </a:t>
              </a:r>
              <a:r>
                <a:rPr lang="en-US"/>
                <a:t>file</a:t>
              </a:r>
              <a:r>
                <a:rPr lang="vi-VN"/>
                <a:t> format like PDF/HTML/markdown/epub</a:t>
              </a:r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5E5D95-D76C-67DD-C85C-6682B4BE8F8C}"/>
              </a:ext>
            </a:extLst>
          </p:cNvPr>
          <p:cNvGrpSpPr/>
          <p:nvPr/>
        </p:nvGrpSpPr>
        <p:grpSpPr>
          <a:xfrm>
            <a:off x="1790491" y="1460595"/>
            <a:ext cx="6465314" cy="292196"/>
            <a:chOff x="636718" y="1708806"/>
            <a:chExt cx="6465314" cy="292196"/>
          </a:xfrm>
        </p:grpSpPr>
        <p:grpSp>
          <p:nvGrpSpPr>
            <p:cNvPr id="15" name="Google Shape;311;p24">
              <a:extLst>
                <a:ext uri="{FF2B5EF4-FFF2-40B4-BE49-F238E27FC236}">
                  <a16:creationId xmlns:a16="http://schemas.microsoft.com/office/drawing/2014/main" id="{B4C7FBAF-36FB-5925-5F05-23FD718EE6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1717744"/>
              <a:ext cx="310634" cy="274320"/>
              <a:chOff x="1802075" y="1136925"/>
              <a:chExt cx="3817700" cy="3371400"/>
            </a:xfrm>
          </p:grpSpPr>
          <p:sp>
            <p:nvSpPr>
              <p:cNvPr id="16" name="Google Shape;312;p24">
                <a:extLst>
                  <a:ext uri="{FF2B5EF4-FFF2-40B4-BE49-F238E27FC236}">
                    <a16:creationId xmlns:a16="http://schemas.microsoft.com/office/drawing/2014/main" id="{F2E09414-3D3F-39A0-E41E-C7C5F2641E6E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13;p24">
                <a:extLst>
                  <a:ext uri="{FF2B5EF4-FFF2-40B4-BE49-F238E27FC236}">
                    <a16:creationId xmlns:a16="http://schemas.microsoft.com/office/drawing/2014/main" id="{7661E09A-4DDF-5A53-C0F8-C9108C1F0290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14;p24">
                <a:extLst>
                  <a:ext uri="{FF2B5EF4-FFF2-40B4-BE49-F238E27FC236}">
                    <a16:creationId xmlns:a16="http://schemas.microsoft.com/office/drawing/2014/main" id="{055BB7A6-0E10-41D5-45AF-F7F04F1837B1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15;p24">
                <a:extLst>
                  <a:ext uri="{FF2B5EF4-FFF2-40B4-BE49-F238E27FC236}">
                    <a16:creationId xmlns:a16="http://schemas.microsoft.com/office/drawing/2014/main" id="{646D9D71-A9DB-715D-3FDB-49DD5203029E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16;p24">
                <a:extLst>
                  <a:ext uri="{FF2B5EF4-FFF2-40B4-BE49-F238E27FC236}">
                    <a16:creationId xmlns:a16="http://schemas.microsoft.com/office/drawing/2014/main" id="{3B7D5F7F-C960-EE85-E748-A7832D405371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17;p24">
                <a:extLst>
                  <a:ext uri="{FF2B5EF4-FFF2-40B4-BE49-F238E27FC236}">
                    <a16:creationId xmlns:a16="http://schemas.microsoft.com/office/drawing/2014/main" id="{7453F99C-8A7A-6968-FFE5-1925C3A362BA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18;p24">
                <a:extLst>
                  <a:ext uri="{FF2B5EF4-FFF2-40B4-BE49-F238E27FC236}">
                    <a16:creationId xmlns:a16="http://schemas.microsoft.com/office/drawing/2014/main" id="{3DCEAE5E-D5C9-BBAC-80D6-22CDA5B1E5A3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C6D08B-8279-284A-E877-441DED212DB4}"/>
                </a:ext>
              </a:extLst>
            </p:cNvPr>
            <p:cNvSpPr txBox="1"/>
            <p:nvPr/>
          </p:nvSpPr>
          <p:spPr>
            <a:xfrm>
              <a:off x="1015622" y="1708806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vi-VN"/>
                <a:t>Directly take </a:t>
              </a:r>
              <a:r>
                <a:rPr lang="vi-VN">
                  <a:solidFill>
                    <a:srgbClr val="D0F09F"/>
                  </a:solidFill>
                </a:rPr>
                <a:t>note in app</a:t>
              </a:r>
              <a:r>
                <a:rPr lang="en-US">
                  <a:solidFill>
                    <a:srgbClr val="D0F09F"/>
                  </a:solidFill>
                </a:rPr>
                <a:t> with powerful text editor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48BBC92-3697-60FA-9FF5-EF3199DD7A44}"/>
              </a:ext>
            </a:extLst>
          </p:cNvPr>
          <p:cNvGrpSpPr/>
          <p:nvPr/>
        </p:nvGrpSpPr>
        <p:grpSpPr>
          <a:xfrm>
            <a:off x="1790491" y="2208841"/>
            <a:ext cx="6465314" cy="292196"/>
            <a:chOff x="636718" y="2104805"/>
            <a:chExt cx="6465314" cy="292196"/>
          </a:xfrm>
        </p:grpSpPr>
        <p:grpSp>
          <p:nvGrpSpPr>
            <p:cNvPr id="25" name="Google Shape;311;p24">
              <a:extLst>
                <a:ext uri="{FF2B5EF4-FFF2-40B4-BE49-F238E27FC236}">
                  <a16:creationId xmlns:a16="http://schemas.microsoft.com/office/drawing/2014/main" id="{FD8002A5-0AE8-9D67-B9F9-BE623F7AE1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2113743"/>
              <a:ext cx="310634" cy="274320"/>
              <a:chOff x="1802075" y="1136925"/>
              <a:chExt cx="3817700" cy="3371400"/>
            </a:xfrm>
          </p:grpSpPr>
          <p:sp>
            <p:nvSpPr>
              <p:cNvPr id="26" name="Google Shape;312;p24">
                <a:extLst>
                  <a:ext uri="{FF2B5EF4-FFF2-40B4-BE49-F238E27FC236}">
                    <a16:creationId xmlns:a16="http://schemas.microsoft.com/office/drawing/2014/main" id="{FBDBB6BC-5FE3-65B1-B55A-4D373588BCD7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13;p24">
                <a:extLst>
                  <a:ext uri="{FF2B5EF4-FFF2-40B4-BE49-F238E27FC236}">
                    <a16:creationId xmlns:a16="http://schemas.microsoft.com/office/drawing/2014/main" id="{5C500991-544F-BF1B-F330-514D4EBFE02E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14;p24">
                <a:extLst>
                  <a:ext uri="{FF2B5EF4-FFF2-40B4-BE49-F238E27FC236}">
                    <a16:creationId xmlns:a16="http://schemas.microsoft.com/office/drawing/2014/main" id="{68F09F45-76FB-29CF-CBC9-35DFA64A8E4C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5;p24">
                <a:extLst>
                  <a:ext uri="{FF2B5EF4-FFF2-40B4-BE49-F238E27FC236}">
                    <a16:creationId xmlns:a16="http://schemas.microsoft.com/office/drawing/2014/main" id="{AD8BEE50-AECC-FAA1-5E07-7C2908009628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16;p24">
                <a:extLst>
                  <a:ext uri="{FF2B5EF4-FFF2-40B4-BE49-F238E27FC236}">
                    <a16:creationId xmlns:a16="http://schemas.microsoft.com/office/drawing/2014/main" id="{5723E812-0FEC-66CC-F9C4-90A5C1FD3479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7;p24">
                <a:extLst>
                  <a:ext uri="{FF2B5EF4-FFF2-40B4-BE49-F238E27FC236}">
                    <a16:creationId xmlns:a16="http://schemas.microsoft.com/office/drawing/2014/main" id="{ED8BFE83-AD4F-2E1E-16F5-88A1D788EF7A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8;p24">
                <a:extLst>
                  <a:ext uri="{FF2B5EF4-FFF2-40B4-BE49-F238E27FC236}">
                    <a16:creationId xmlns:a16="http://schemas.microsoft.com/office/drawing/2014/main" id="{9C50E0DA-26F8-080C-0594-D3A3B62100D6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8BC2FA-BA80-3288-7DF2-E71FAD9F4A33}"/>
                </a:ext>
              </a:extLst>
            </p:cNvPr>
            <p:cNvSpPr txBox="1"/>
            <p:nvPr/>
          </p:nvSpPr>
          <p:spPr>
            <a:xfrm>
              <a:off x="1015622" y="2104805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>
                  <a:solidFill>
                    <a:srgbClr val="D0F09F"/>
                  </a:solidFill>
                </a:rPr>
                <a:t>Intergrate</a:t>
              </a:r>
              <a:r>
                <a:rPr lang="en-US"/>
                <a:t> with other resource management tool like Notion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07857D2-1FA8-DFC2-4112-B1FC998ED564}"/>
              </a:ext>
            </a:extLst>
          </p:cNvPr>
          <p:cNvGrpSpPr/>
          <p:nvPr/>
        </p:nvGrpSpPr>
        <p:grpSpPr>
          <a:xfrm>
            <a:off x="1790491" y="2582964"/>
            <a:ext cx="6465314" cy="292196"/>
            <a:chOff x="636718" y="2443113"/>
            <a:chExt cx="6465314" cy="292196"/>
          </a:xfrm>
        </p:grpSpPr>
        <p:grpSp>
          <p:nvGrpSpPr>
            <p:cNvPr id="34" name="Google Shape;311;p24">
              <a:extLst>
                <a:ext uri="{FF2B5EF4-FFF2-40B4-BE49-F238E27FC236}">
                  <a16:creationId xmlns:a16="http://schemas.microsoft.com/office/drawing/2014/main" id="{D37AE10A-EFEB-C08A-DAC4-3A83F0E98D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2452051"/>
              <a:ext cx="310634" cy="274320"/>
              <a:chOff x="1802075" y="1136925"/>
              <a:chExt cx="3817700" cy="3371400"/>
            </a:xfrm>
          </p:grpSpPr>
          <p:sp>
            <p:nvSpPr>
              <p:cNvPr id="35" name="Google Shape;312;p24">
                <a:extLst>
                  <a:ext uri="{FF2B5EF4-FFF2-40B4-BE49-F238E27FC236}">
                    <a16:creationId xmlns:a16="http://schemas.microsoft.com/office/drawing/2014/main" id="{381CFE91-3FE0-C85F-2BA0-A14C5459CDDF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13;p24">
                <a:extLst>
                  <a:ext uri="{FF2B5EF4-FFF2-40B4-BE49-F238E27FC236}">
                    <a16:creationId xmlns:a16="http://schemas.microsoft.com/office/drawing/2014/main" id="{0A904C02-0632-B7BF-AAD2-633325E94CFC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4;p24">
                <a:extLst>
                  <a:ext uri="{FF2B5EF4-FFF2-40B4-BE49-F238E27FC236}">
                    <a16:creationId xmlns:a16="http://schemas.microsoft.com/office/drawing/2014/main" id="{792E420C-CA3D-A415-5828-71636442632F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15;p24">
                <a:extLst>
                  <a:ext uri="{FF2B5EF4-FFF2-40B4-BE49-F238E27FC236}">
                    <a16:creationId xmlns:a16="http://schemas.microsoft.com/office/drawing/2014/main" id="{CBE966AF-1D73-E23E-CFE8-405E6C73807F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16;p24">
                <a:extLst>
                  <a:ext uri="{FF2B5EF4-FFF2-40B4-BE49-F238E27FC236}">
                    <a16:creationId xmlns:a16="http://schemas.microsoft.com/office/drawing/2014/main" id="{4EBA0A80-5F43-B690-89FC-0FCF5F508325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17;p24">
                <a:extLst>
                  <a:ext uri="{FF2B5EF4-FFF2-40B4-BE49-F238E27FC236}">
                    <a16:creationId xmlns:a16="http://schemas.microsoft.com/office/drawing/2014/main" id="{0DFA8CC2-6552-C48E-04B0-CA9CA2D97AF5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18;p24">
                <a:extLst>
                  <a:ext uri="{FF2B5EF4-FFF2-40B4-BE49-F238E27FC236}">
                    <a16:creationId xmlns:a16="http://schemas.microsoft.com/office/drawing/2014/main" id="{4B0709CE-23E7-3D13-D47F-9E5F8A281DE4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1ECEAA-9269-CC38-DF9A-A0195826A561}"/>
                </a:ext>
              </a:extLst>
            </p:cNvPr>
            <p:cNvSpPr txBox="1"/>
            <p:nvPr/>
          </p:nvSpPr>
          <p:spPr>
            <a:xfrm>
              <a:off x="1015622" y="2443113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>
                  <a:solidFill>
                    <a:srgbClr val="D0F09F"/>
                  </a:solidFill>
                </a:rPr>
                <a:t>Quickly </a:t>
              </a:r>
              <a:r>
                <a:rPr lang="vi-VN">
                  <a:solidFill>
                    <a:srgbClr val="D0F09F"/>
                  </a:solidFill>
                </a:rPr>
                <a:t>learn</a:t>
              </a:r>
              <a:r>
                <a:rPr lang="vi-VN"/>
                <a:t> </a:t>
              </a:r>
              <a:r>
                <a:rPr lang="en-US"/>
                <a:t>a word/collocation/idiom in the passages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28A36C0-0B7A-763E-B8A2-E028C4CC693E}"/>
              </a:ext>
            </a:extLst>
          </p:cNvPr>
          <p:cNvGrpSpPr/>
          <p:nvPr/>
        </p:nvGrpSpPr>
        <p:grpSpPr>
          <a:xfrm>
            <a:off x="1790491" y="2957088"/>
            <a:ext cx="6465314" cy="292196"/>
            <a:chOff x="636718" y="2908080"/>
            <a:chExt cx="6465314" cy="292196"/>
          </a:xfrm>
        </p:grpSpPr>
        <p:grpSp>
          <p:nvGrpSpPr>
            <p:cNvPr id="43" name="Google Shape;311;p24">
              <a:extLst>
                <a:ext uri="{FF2B5EF4-FFF2-40B4-BE49-F238E27FC236}">
                  <a16:creationId xmlns:a16="http://schemas.microsoft.com/office/drawing/2014/main" id="{99E55A75-CAD5-C761-2A11-4C9F5E412D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2917018"/>
              <a:ext cx="310634" cy="274320"/>
              <a:chOff x="1802075" y="1136925"/>
              <a:chExt cx="3817700" cy="3371400"/>
            </a:xfrm>
          </p:grpSpPr>
          <p:sp>
            <p:nvSpPr>
              <p:cNvPr id="44" name="Google Shape;312;p24">
                <a:extLst>
                  <a:ext uri="{FF2B5EF4-FFF2-40B4-BE49-F238E27FC236}">
                    <a16:creationId xmlns:a16="http://schemas.microsoft.com/office/drawing/2014/main" id="{FF9741D2-8404-88AD-BDF1-5E49EBE7E76F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3;p24">
                <a:extLst>
                  <a:ext uri="{FF2B5EF4-FFF2-40B4-BE49-F238E27FC236}">
                    <a16:creationId xmlns:a16="http://schemas.microsoft.com/office/drawing/2014/main" id="{0271F930-366B-C57D-DFE0-C81341EE27BE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4;p24">
                <a:extLst>
                  <a:ext uri="{FF2B5EF4-FFF2-40B4-BE49-F238E27FC236}">
                    <a16:creationId xmlns:a16="http://schemas.microsoft.com/office/drawing/2014/main" id="{3750A0A3-5B3F-F102-72FC-2B3B770D6DBE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5;p24">
                <a:extLst>
                  <a:ext uri="{FF2B5EF4-FFF2-40B4-BE49-F238E27FC236}">
                    <a16:creationId xmlns:a16="http://schemas.microsoft.com/office/drawing/2014/main" id="{890BAF72-F45F-A7D5-2F52-D12CE83CA961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6;p24">
                <a:extLst>
                  <a:ext uri="{FF2B5EF4-FFF2-40B4-BE49-F238E27FC236}">
                    <a16:creationId xmlns:a16="http://schemas.microsoft.com/office/drawing/2014/main" id="{1DA584A9-2AF1-964D-F43F-C968CAF9677D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17;p24">
                <a:extLst>
                  <a:ext uri="{FF2B5EF4-FFF2-40B4-BE49-F238E27FC236}">
                    <a16:creationId xmlns:a16="http://schemas.microsoft.com/office/drawing/2014/main" id="{C2D3E0EE-9A2A-ECAE-DBA1-3BB02D85D6B5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18;p24">
                <a:extLst>
                  <a:ext uri="{FF2B5EF4-FFF2-40B4-BE49-F238E27FC236}">
                    <a16:creationId xmlns:a16="http://schemas.microsoft.com/office/drawing/2014/main" id="{682041A8-706B-18B4-5543-D05E004A9558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D4B5B2-9913-6148-0C52-755321799C0B}"/>
                </a:ext>
              </a:extLst>
            </p:cNvPr>
            <p:cNvSpPr txBox="1"/>
            <p:nvPr/>
          </p:nvSpPr>
          <p:spPr>
            <a:xfrm>
              <a:off x="1015622" y="2908080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/>
                <a:t>Put notes/words in a dictionary/notebook/card for </a:t>
              </a:r>
              <a:r>
                <a:rPr lang="en-US">
                  <a:solidFill>
                    <a:srgbClr val="D0F09F"/>
                  </a:solidFill>
                </a:rPr>
                <a:t>further revision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97D5B0B-A22B-369C-A088-F542609C627B}"/>
              </a:ext>
            </a:extLst>
          </p:cNvPr>
          <p:cNvSpPr txBox="1"/>
          <p:nvPr/>
        </p:nvSpPr>
        <p:spPr>
          <a:xfrm>
            <a:off x="3939583" y="3579515"/>
            <a:ext cx="2170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Satisfy</a:t>
            </a:r>
            <a:r>
              <a:rPr lang="vi-VN" sz="1200" b="1">
                <a:solidFill>
                  <a:schemeClr val="bg1"/>
                </a:solidFill>
                <a:latin typeface="Montserrat" panose="00000500000000000000" pitchFamily="2" charset="0"/>
              </a:rPr>
              <a:t> the criteria </a:t>
            </a:r>
            <a:endParaRPr lang="en-US" sz="12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C676D30-3B37-9143-F039-55AE1704C14D}"/>
              </a:ext>
            </a:extLst>
          </p:cNvPr>
          <p:cNvGrpSpPr/>
          <p:nvPr/>
        </p:nvGrpSpPr>
        <p:grpSpPr>
          <a:xfrm>
            <a:off x="3939583" y="3846000"/>
            <a:ext cx="4383617" cy="1084913"/>
            <a:chOff x="2111809" y="3817463"/>
            <a:chExt cx="4383617" cy="108491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3BDE1C-04DA-645D-30B1-967A87F6D156}"/>
                </a:ext>
              </a:extLst>
            </p:cNvPr>
            <p:cNvSpPr txBox="1"/>
            <p:nvPr/>
          </p:nvSpPr>
          <p:spPr>
            <a:xfrm>
              <a:off x="5304253" y="3817463"/>
              <a:ext cx="1191173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pPr algn="ctr"/>
              <a:r>
                <a:rPr lang="vi-VN" sz="1200">
                  <a:solidFill>
                    <a:srgbClr val="D0F09F"/>
                  </a:solidFill>
                </a:rPr>
                <a:t>Convenient</a:t>
              </a:r>
              <a:endParaRPr lang="en-US" sz="1200">
                <a:solidFill>
                  <a:srgbClr val="D0F09F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3816D97-9CEC-2479-16DC-E99246700438}"/>
                </a:ext>
              </a:extLst>
            </p:cNvPr>
            <p:cNvSpPr txBox="1"/>
            <p:nvPr/>
          </p:nvSpPr>
          <p:spPr>
            <a:xfrm>
              <a:off x="3830401" y="4071379"/>
              <a:ext cx="13441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200" b="1">
                  <a:solidFill>
                    <a:srgbClr val="A8DBA7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pPr algn="ctr"/>
              <a:r>
                <a:rPr lang="vi-VN"/>
                <a:t>P</a:t>
              </a:r>
              <a:r>
                <a:rPr lang="en-US"/>
                <a:t>ersonalized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9F6522A-8B1E-1D78-ADB6-1FFFEFD8B067}"/>
                </a:ext>
              </a:extLst>
            </p:cNvPr>
            <p:cNvSpPr txBox="1"/>
            <p:nvPr/>
          </p:nvSpPr>
          <p:spPr>
            <a:xfrm>
              <a:off x="2930401" y="4348378"/>
              <a:ext cx="7199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200" b="1">
                  <a:solidFill>
                    <a:srgbClr val="A8DBA7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pPr algn="ctr"/>
              <a:r>
                <a:rPr lang="vi-VN">
                  <a:solidFill>
                    <a:srgbClr val="77BE9C"/>
                  </a:solidFill>
                </a:rPr>
                <a:t>Rapid</a:t>
              </a:r>
              <a:endParaRPr lang="en-US">
                <a:solidFill>
                  <a:srgbClr val="77BE9C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C3907D-D9B9-6DFF-AC17-9C2B1AA3E6CB}"/>
                </a:ext>
              </a:extLst>
            </p:cNvPr>
            <p:cNvSpPr txBox="1"/>
            <p:nvPr/>
          </p:nvSpPr>
          <p:spPr>
            <a:xfrm>
              <a:off x="2111809" y="4625377"/>
              <a:ext cx="6385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200" b="1">
                  <a:solidFill>
                    <a:srgbClr val="A8DBA7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pPr algn="ctr"/>
              <a:r>
                <a:rPr lang="vi-VN">
                  <a:solidFill>
                    <a:srgbClr val="3D90B9"/>
                  </a:solidFill>
                </a:rPr>
                <a:t>Lean</a:t>
              </a:r>
              <a:endParaRPr lang="en-US">
                <a:solidFill>
                  <a:srgbClr val="3D90B9"/>
                </a:solidFill>
              </a:endParaRPr>
            </a:p>
          </p:txBody>
        </p:sp>
        <p:pic>
          <p:nvPicPr>
            <p:cNvPr id="60" name="Graphic 59" descr="Back with solid fill">
              <a:extLst>
                <a:ext uri="{FF2B5EF4-FFF2-40B4-BE49-F238E27FC236}">
                  <a16:creationId xmlns:a16="http://schemas.microsoft.com/office/drawing/2014/main" id="{C943CF20-D7A0-9517-D446-FCE89D341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524292">
              <a:off x="2749035" y="4543017"/>
              <a:ext cx="278296" cy="278296"/>
            </a:xfrm>
            <a:prstGeom prst="rect">
              <a:avLst/>
            </a:prstGeom>
          </p:spPr>
        </p:pic>
        <p:pic>
          <p:nvPicPr>
            <p:cNvPr id="61" name="Graphic 60" descr="Back with solid fill">
              <a:extLst>
                <a:ext uri="{FF2B5EF4-FFF2-40B4-BE49-F238E27FC236}">
                  <a16:creationId xmlns:a16="http://schemas.microsoft.com/office/drawing/2014/main" id="{AF8B37B3-D9D2-9A43-3562-D97A76B7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524292">
              <a:off x="3628653" y="4266018"/>
              <a:ext cx="278296" cy="278296"/>
            </a:xfrm>
            <a:prstGeom prst="rect">
              <a:avLst/>
            </a:prstGeom>
          </p:spPr>
        </p:pic>
        <p:pic>
          <p:nvPicPr>
            <p:cNvPr id="62" name="Graphic 61" descr="Back with solid fill">
              <a:extLst>
                <a:ext uri="{FF2B5EF4-FFF2-40B4-BE49-F238E27FC236}">
                  <a16:creationId xmlns:a16="http://schemas.microsoft.com/office/drawing/2014/main" id="{7A12BB10-23A0-91C8-82D9-268BDCB4E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524292">
              <a:off x="5090110" y="3965033"/>
              <a:ext cx="278296" cy="278296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725C7F5-8B51-CE42-FBE8-CEBF35C388CE}"/>
              </a:ext>
            </a:extLst>
          </p:cNvPr>
          <p:cNvSpPr txBox="1"/>
          <p:nvPr/>
        </p:nvSpPr>
        <p:spPr>
          <a:xfrm>
            <a:off x="941293" y="3579515"/>
            <a:ext cx="15693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/>
              <a:t>Target audience</a:t>
            </a:r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AFBEC6-7152-226E-28DE-38B0DDEFD675}"/>
              </a:ext>
            </a:extLst>
          </p:cNvPr>
          <p:cNvSpPr txBox="1"/>
          <p:nvPr/>
        </p:nvSpPr>
        <p:spPr>
          <a:xfrm>
            <a:off x="941293" y="3829601"/>
            <a:ext cx="2846486" cy="9968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High school</a:t>
            </a:r>
            <a:r>
              <a:rPr lang="vi-VN">
                <a:latin typeface="Montserrat" panose="00000500000000000000" pitchFamily="2" charset="0"/>
              </a:rPr>
              <a:t>/</a:t>
            </a:r>
            <a:r>
              <a:rPr lang="en-US">
                <a:latin typeface="Montserrat" panose="00000500000000000000" pitchFamily="2" charset="0"/>
              </a:rPr>
              <a:t>university student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Office worker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Learner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Age: Gen Z – Gen Y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4C8BD39-AB96-BC6A-1AAE-0CECFE3BF9A6}"/>
              </a:ext>
            </a:extLst>
          </p:cNvPr>
          <p:cNvCxnSpPr>
            <a:cxnSpLocks/>
          </p:cNvCxnSpPr>
          <p:nvPr/>
        </p:nvCxnSpPr>
        <p:spPr>
          <a:xfrm>
            <a:off x="-91626" y="3424576"/>
            <a:ext cx="9296400" cy="0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36CD4A-8826-6726-8AE8-290724F40661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752DC46-877D-CB75-D5F2-82650489E907}"/>
              </a:ext>
            </a:extLst>
          </p:cNvPr>
          <p:cNvGrpSpPr/>
          <p:nvPr/>
        </p:nvGrpSpPr>
        <p:grpSpPr>
          <a:xfrm>
            <a:off x="1790491" y="1834718"/>
            <a:ext cx="6465314" cy="292196"/>
            <a:chOff x="636718" y="1708806"/>
            <a:chExt cx="6465314" cy="292196"/>
          </a:xfrm>
        </p:grpSpPr>
        <p:grpSp>
          <p:nvGrpSpPr>
            <p:cNvPr id="72" name="Google Shape;311;p24">
              <a:extLst>
                <a:ext uri="{FF2B5EF4-FFF2-40B4-BE49-F238E27FC236}">
                  <a16:creationId xmlns:a16="http://schemas.microsoft.com/office/drawing/2014/main" id="{7D702297-908D-D9C5-6FE0-9109D10856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1717744"/>
              <a:ext cx="310634" cy="274320"/>
              <a:chOff x="1802075" y="1136925"/>
              <a:chExt cx="3817700" cy="3371400"/>
            </a:xfrm>
          </p:grpSpPr>
          <p:sp>
            <p:nvSpPr>
              <p:cNvPr id="74" name="Google Shape;312;p24">
                <a:extLst>
                  <a:ext uri="{FF2B5EF4-FFF2-40B4-BE49-F238E27FC236}">
                    <a16:creationId xmlns:a16="http://schemas.microsoft.com/office/drawing/2014/main" id="{CDDCA0A8-A54F-CDC9-2D0C-1309C0DEDF22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13;p24">
                <a:extLst>
                  <a:ext uri="{FF2B5EF4-FFF2-40B4-BE49-F238E27FC236}">
                    <a16:creationId xmlns:a16="http://schemas.microsoft.com/office/drawing/2014/main" id="{859C130D-5887-4E4A-70A0-4882E98230E5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14;p24">
                <a:extLst>
                  <a:ext uri="{FF2B5EF4-FFF2-40B4-BE49-F238E27FC236}">
                    <a16:creationId xmlns:a16="http://schemas.microsoft.com/office/drawing/2014/main" id="{1D1BACB6-FB32-6F7D-856C-CD62C2850D21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15;p24">
                <a:extLst>
                  <a:ext uri="{FF2B5EF4-FFF2-40B4-BE49-F238E27FC236}">
                    <a16:creationId xmlns:a16="http://schemas.microsoft.com/office/drawing/2014/main" id="{1F87EE70-28AB-B676-D228-832B8582E4A9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16;p24">
                <a:extLst>
                  <a:ext uri="{FF2B5EF4-FFF2-40B4-BE49-F238E27FC236}">
                    <a16:creationId xmlns:a16="http://schemas.microsoft.com/office/drawing/2014/main" id="{4A8DADE0-8347-F9B0-AFF4-9F205501F2F0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17;p24">
                <a:extLst>
                  <a:ext uri="{FF2B5EF4-FFF2-40B4-BE49-F238E27FC236}">
                    <a16:creationId xmlns:a16="http://schemas.microsoft.com/office/drawing/2014/main" id="{ACCA6C09-3FF5-CFA8-3FBB-6F60F6ADDD17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18;p24">
                <a:extLst>
                  <a:ext uri="{FF2B5EF4-FFF2-40B4-BE49-F238E27FC236}">
                    <a16:creationId xmlns:a16="http://schemas.microsoft.com/office/drawing/2014/main" id="{41B3B84A-0EE6-F064-2E7D-DB81C1B6711A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1B5F14E-1CBA-87E5-E6AA-5C7459734542}"/>
                </a:ext>
              </a:extLst>
            </p:cNvPr>
            <p:cNvSpPr txBox="1"/>
            <p:nvPr/>
          </p:nvSpPr>
          <p:spPr>
            <a:xfrm>
              <a:off x="1015622" y="1708806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/>
                <a:t>O</a:t>
              </a:r>
              <a:r>
                <a:rPr lang="vi-VN"/>
                <a:t>rganize </a:t>
              </a:r>
              <a:r>
                <a:rPr lang="en-US"/>
                <a:t>note </a:t>
              </a:r>
              <a:r>
                <a:rPr lang="vi-VN"/>
                <a:t>in a </a:t>
              </a:r>
              <a:r>
                <a:rPr lang="vi-VN">
                  <a:solidFill>
                    <a:srgbClr val="D0F09F"/>
                  </a:solidFill>
                </a:rPr>
                <a:t>structured and synchronous manner</a:t>
              </a:r>
              <a:endParaRPr lang="en-US">
                <a:solidFill>
                  <a:srgbClr val="D0F09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667797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9" grpId="0"/>
      <p:bldP spid="7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44664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081323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Moodboard</a:t>
            </a:r>
            <a:endParaRPr lang="en-US">
              <a:solidFill>
                <a:srgbClr val="77BE9C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DC84C-09E4-1E66-7C4C-1BA9383E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16" y="656269"/>
            <a:ext cx="3571294" cy="20953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49994A-3F9E-8437-37FA-9DE4AE49D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57" y="1382220"/>
            <a:ext cx="2703707" cy="741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012E2A7-DA2F-5BFE-0E47-EF86A4DE91EB}"/>
              </a:ext>
            </a:extLst>
          </p:cNvPr>
          <p:cNvGrpSpPr/>
          <p:nvPr/>
        </p:nvGrpSpPr>
        <p:grpSpPr>
          <a:xfrm>
            <a:off x="1642075" y="1146295"/>
            <a:ext cx="1403902" cy="1563882"/>
            <a:chOff x="987019" y="1095789"/>
            <a:chExt cx="2361987" cy="263114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3C0FD8-B6AC-4803-2A9A-7F09C5B8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019" y="1095789"/>
              <a:ext cx="2361987" cy="26311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0BD265-4BFF-485C-5A56-46D0B3FB4224}"/>
                </a:ext>
              </a:extLst>
            </p:cNvPr>
            <p:cNvSpPr/>
            <p:nvPr/>
          </p:nvSpPr>
          <p:spPr>
            <a:xfrm>
              <a:off x="987019" y="1141033"/>
              <a:ext cx="432680" cy="135318"/>
            </a:xfrm>
            <a:prstGeom prst="rect">
              <a:avLst/>
            </a:prstGeom>
            <a:solidFill>
              <a:srgbClr val="171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9143E0D6-B1C6-3C28-8626-05EDD2988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069" y="2916990"/>
            <a:ext cx="2776580" cy="1428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065150-E9F0-0894-50B5-3AFD6F578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07" y="2942611"/>
            <a:ext cx="1824947" cy="991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1FA7F36-E09C-D635-0BEA-B208BE206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4424" y="2800427"/>
            <a:ext cx="1507069" cy="806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6BDEE8B-9F06-4CAC-5073-FB1347274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6996" y="3716759"/>
            <a:ext cx="1811048" cy="1016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Google Shape;163;p19">
            <a:extLst>
              <a:ext uri="{FF2B5EF4-FFF2-40B4-BE49-F238E27FC236}">
                <a16:creationId xmlns:a16="http://schemas.microsoft.com/office/drawing/2014/main" id="{87A33085-5319-219F-453F-7E7CCEAD2B65}"/>
              </a:ext>
            </a:extLst>
          </p:cNvPr>
          <p:cNvSpPr txBox="1">
            <a:spLocks/>
          </p:cNvSpPr>
          <p:nvPr/>
        </p:nvSpPr>
        <p:spPr>
          <a:xfrm>
            <a:off x="2081322" y="219666"/>
            <a:ext cx="1791494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rPr>
              <a:t>1. </a:t>
            </a:r>
            <a:r>
              <a:rPr lang="en-US"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rPr>
              <a:t>Read document files</a:t>
            </a:r>
            <a:endParaRPr lang="en-US" sz="1100">
              <a:solidFill>
                <a:srgbClr val="589EA5"/>
              </a:solidFill>
              <a:latin typeface="Montserrat Medium" panose="00000600000000000000" pitchFamily="2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C60DCA6E-E4DB-E08C-5C53-D8D2186C30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22207" y="417848"/>
            <a:ext cx="686508" cy="770386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163;p19">
            <a:extLst>
              <a:ext uri="{FF2B5EF4-FFF2-40B4-BE49-F238E27FC236}">
                <a16:creationId xmlns:a16="http://schemas.microsoft.com/office/drawing/2014/main" id="{467D393D-4453-F494-082F-4F432BF3E3A1}"/>
              </a:ext>
            </a:extLst>
          </p:cNvPr>
          <p:cNvSpPr txBox="1">
            <a:spLocks/>
          </p:cNvSpPr>
          <p:nvPr/>
        </p:nvSpPr>
        <p:spPr>
          <a:xfrm>
            <a:off x="7826804" y="802101"/>
            <a:ext cx="1110830" cy="37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/>
              <a:t>2. </a:t>
            </a:r>
            <a:r>
              <a:rPr lang="en-US"/>
              <a:t>Take note in app</a:t>
            </a: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8CB54CEB-E49E-15F1-031F-2D2DE76B83B5}"/>
              </a:ext>
            </a:extLst>
          </p:cNvPr>
          <p:cNvCxnSpPr>
            <a:cxnSpLocks/>
          </p:cNvCxnSpPr>
          <p:nvPr/>
        </p:nvCxnSpPr>
        <p:spPr>
          <a:xfrm rot="5400000">
            <a:off x="7921766" y="1206200"/>
            <a:ext cx="452088" cy="332279"/>
          </a:xfrm>
          <a:prstGeom prst="curvedConnector3">
            <a:avLst>
              <a:gd name="adj1" fmla="val 111983"/>
            </a:avLst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127D90F-57C0-387B-5B8A-5B9E7B8A53E5}"/>
              </a:ext>
            </a:extLst>
          </p:cNvPr>
          <p:cNvSpPr txBox="1"/>
          <p:nvPr/>
        </p:nvSpPr>
        <p:spPr>
          <a:xfrm>
            <a:off x="206366" y="950078"/>
            <a:ext cx="1202642" cy="446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3. </a:t>
            </a:r>
            <a:r>
              <a:rPr lang="en-US"/>
              <a:t>Organize user’s notes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FF1BEA2-AC52-1738-BCA9-9E6862FF183A}"/>
              </a:ext>
            </a:extLst>
          </p:cNvPr>
          <p:cNvCxnSpPr>
            <a:cxnSpLocks/>
            <a:stCxn id="59" idx="2"/>
          </p:cNvCxnSpPr>
          <p:nvPr/>
        </p:nvCxnSpPr>
        <p:spPr>
          <a:xfrm rot="16200000" flipH="1">
            <a:off x="996374" y="1207608"/>
            <a:ext cx="585600" cy="962974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9A31EF4-F6C3-EBA0-E328-1A3F697110B3}"/>
              </a:ext>
            </a:extLst>
          </p:cNvPr>
          <p:cNvSpPr txBox="1"/>
          <p:nvPr/>
        </p:nvSpPr>
        <p:spPr>
          <a:xfrm>
            <a:off x="1993848" y="4662224"/>
            <a:ext cx="1286796" cy="261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4. </a:t>
            </a:r>
            <a:r>
              <a:rPr lang="en-US"/>
              <a:t>Intergrate with other tools </a:t>
            </a:r>
          </a:p>
        </p:txBody>
      </p: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25680E3-0E99-2885-37D3-DF4846FD05E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3280644" y="4118619"/>
            <a:ext cx="812897" cy="674410"/>
          </a:xfrm>
          <a:prstGeom prst="curvedConnector3">
            <a:avLst>
              <a:gd name="adj1" fmla="val 50000"/>
            </a:avLst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B344DB5-982C-A940-34BE-7DBB8A063159}"/>
              </a:ext>
            </a:extLst>
          </p:cNvPr>
          <p:cNvSpPr txBox="1"/>
          <p:nvPr/>
        </p:nvSpPr>
        <p:spPr>
          <a:xfrm>
            <a:off x="83801" y="4194214"/>
            <a:ext cx="1403387" cy="261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5. </a:t>
            </a:r>
            <a:r>
              <a:rPr lang="en-US"/>
              <a:t>Learn a vocab</a:t>
            </a: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49701A4-73D7-E258-8D33-E23B1702ACDE}"/>
              </a:ext>
            </a:extLst>
          </p:cNvPr>
          <p:cNvCxnSpPr>
            <a:cxnSpLocks/>
            <a:endCxn id="39" idx="1"/>
          </p:cNvCxnSpPr>
          <p:nvPr/>
        </p:nvCxnSpPr>
        <p:spPr>
          <a:xfrm rot="5400000" flipH="1" flipV="1">
            <a:off x="461213" y="3704443"/>
            <a:ext cx="728280" cy="196308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46D7D23-F70A-AB04-90D5-FE15151B807D}"/>
              </a:ext>
            </a:extLst>
          </p:cNvPr>
          <p:cNvSpPr txBox="1"/>
          <p:nvPr/>
        </p:nvSpPr>
        <p:spPr>
          <a:xfrm>
            <a:off x="7656645" y="3340321"/>
            <a:ext cx="1286796" cy="261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6. </a:t>
            </a:r>
            <a:r>
              <a:rPr lang="en-US"/>
              <a:t>Store vocabs and revision</a:t>
            </a:r>
          </a:p>
        </p:txBody>
      </p: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06CB45A1-389B-2A60-CB3D-61F50613D35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07939" y="2659690"/>
            <a:ext cx="302152" cy="1021713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6427F18F-A8A7-3A66-DD2F-B2AC55B2D873}"/>
              </a:ext>
            </a:extLst>
          </p:cNvPr>
          <p:cNvCxnSpPr>
            <a:cxnSpLocks/>
          </p:cNvCxnSpPr>
          <p:nvPr/>
        </p:nvCxnSpPr>
        <p:spPr>
          <a:xfrm rot="5400000">
            <a:off x="7642053" y="3404732"/>
            <a:ext cx="397430" cy="918550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81220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6D698A7-CAA5-4675-9E32-537A6249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5911184" y="3320204"/>
            <a:ext cx="4483548" cy="2537156"/>
          </a:xfrm>
          <a:prstGeom prst="flowChartDecision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65920" y="1737818"/>
            <a:ext cx="6805280" cy="9925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Market research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243990-4243-42E4-801A-0466DCFA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6487" y="4235923"/>
            <a:ext cx="874713" cy="4817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E6B936-CB76-42D9-BC26-FFDB6ECC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0837" y="3454918"/>
            <a:ext cx="362855" cy="4000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F216685-EC01-AF08-CACA-7875180AD6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2255" y="3465703"/>
            <a:ext cx="1381406" cy="15521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AF6FA4E-8EA8-B57E-0624-4B3FAC67A124}"/>
              </a:ext>
            </a:extLst>
          </p:cNvPr>
          <p:cNvGrpSpPr/>
          <p:nvPr/>
        </p:nvGrpSpPr>
        <p:grpSpPr>
          <a:xfrm>
            <a:off x="1325715" y="310932"/>
            <a:ext cx="2140777" cy="276999"/>
            <a:chOff x="491320" y="203656"/>
            <a:chExt cx="2140777" cy="27699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D886F8-1AE5-8559-EEB7-9BE3FE20FD7D}"/>
                </a:ext>
              </a:extLst>
            </p:cNvPr>
            <p:cNvSpPr txBox="1"/>
            <p:nvPr/>
          </p:nvSpPr>
          <p:spPr>
            <a:xfrm>
              <a:off x="688026" y="203656"/>
              <a:ext cx="19440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5B7FF26A-3094-E02C-7743-06E3210C7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187037" cy="137160"/>
            </a:xfrm>
            <a:prstGeom prst="rect">
              <a:avLst/>
            </a:prstGeom>
          </p:spPr>
        </p:pic>
      </p:grpSp>
      <p:pic>
        <p:nvPicPr>
          <p:cNvPr id="11" name="Picture 1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8474428-D59E-3BBD-B964-14F6C05DE02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059" y="335148"/>
            <a:ext cx="670647" cy="2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847147"/>
      </p:ext>
    </p:extLst>
  </p:cSld>
  <p:clrMapOvr>
    <a:masterClrMapping/>
  </p:clrMapOvr>
  <p:transition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9B4E3C-EE99-6A76-7F14-D42945F6FBD7}"/>
              </a:ext>
            </a:extLst>
          </p:cNvPr>
          <p:cNvSpPr/>
          <p:nvPr/>
        </p:nvSpPr>
        <p:spPr>
          <a:xfrm>
            <a:off x="97526" y="1147446"/>
            <a:ext cx="4852219" cy="3864980"/>
          </a:xfrm>
          <a:prstGeom prst="rect">
            <a:avLst/>
          </a:prstGeom>
          <a:noFill/>
          <a:ln w="9525">
            <a:solidFill>
              <a:srgbClr val="77BE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85F76-847D-44B1-9080-B300BD3CDCD1}"/>
              </a:ext>
            </a:extLst>
          </p:cNvPr>
          <p:cNvSpPr txBox="1"/>
          <p:nvPr/>
        </p:nvSpPr>
        <p:spPr>
          <a:xfrm>
            <a:off x="329106" y="144959"/>
            <a:ext cx="4728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D0F09F"/>
                </a:solidFill>
                <a:latin typeface="Montserrat" panose="00000500000000000000" pitchFamily="2" charset="0"/>
              </a:rPr>
              <a:t>AGENDA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24148F0-2D0C-4014-83CE-850D34B09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3194" y="208769"/>
            <a:ext cx="303466" cy="2225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6D20B5-3BF2-491B-AB72-13CB4FDABFD1}"/>
              </a:ext>
            </a:extLst>
          </p:cNvPr>
          <p:cNvSpPr txBox="1"/>
          <p:nvPr/>
        </p:nvSpPr>
        <p:spPr>
          <a:xfrm>
            <a:off x="5166365" y="1249020"/>
            <a:ext cx="240789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SURVEY REPORT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Summary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Hightlight insights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Preliminary conclusions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CA04D-A772-4D9B-8952-7A78F76D6BCE}"/>
              </a:ext>
            </a:extLst>
          </p:cNvPr>
          <p:cNvSpPr txBox="1"/>
          <p:nvPr/>
        </p:nvSpPr>
        <p:spPr>
          <a:xfrm>
            <a:off x="5166365" y="2245055"/>
            <a:ext cx="240789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MARKET UNDERSTANDING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Overview</a:t>
            </a:r>
          </a:p>
          <a:p>
            <a:pPr fontAlgn="base">
              <a:spcBef>
                <a:spcPts val="600"/>
              </a:spcBef>
            </a:pPr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Market trend</a:t>
            </a:r>
          </a:p>
          <a:p>
            <a:pPr fontAlgn="base">
              <a:spcBef>
                <a:spcPts val="600"/>
              </a:spcBef>
            </a:pPr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Customer Segmentation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0D69B4-D5BF-4367-B697-CDC53298192D}"/>
              </a:ext>
            </a:extLst>
          </p:cNvPr>
          <p:cNvSpPr txBox="1"/>
          <p:nvPr/>
        </p:nvSpPr>
        <p:spPr>
          <a:xfrm>
            <a:off x="5166365" y="3241090"/>
            <a:ext cx="2407892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COMPETITORS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Conclusions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SWOT analysis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8032C9-581B-4A44-91A5-335A2EC358A7}"/>
              </a:ext>
            </a:extLst>
          </p:cNvPr>
          <p:cNvCxnSpPr>
            <a:cxnSpLocks/>
          </p:cNvCxnSpPr>
          <p:nvPr/>
        </p:nvCxnSpPr>
        <p:spPr>
          <a:xfrm>
            <a:off x="5251275" y="3994200"/>
            <a:ext cx="2190362" cy="0"/>
          </a:xfrm>
          <a:prstGeom prst="line">
            <a:avLst/>
          </a:prstGeom>
          <a:ln>
            <a:solidFill>
              <a:srgbClr val="A8DB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man in black t-shirt sitting at the table using macbook pro">
            <a:extLst>
              <a:ext uri="{FF2B5EF4-FFF2-40B4-BE49-F238E27FC236}">
                <a16:creationId xmlns:a16="http://schemas.microsoft.com/office/drawing/2014/main" id="{98DF7FEC-9BC5-1736-4E86-7E33E0B8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9297" y="1288973"/>
            <a:ext cx="5795714" cy="38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D8BEE9-96C8-7F98-4D11-8B9F6B3A0431}"/>
              </a:ext>
            </a:extLst>
          </p:cNvPr>
          <p:cNvSpPr/>
          <p:nvPr/>
        </p:nvSpPr>
        <p:spPr>
          <a:xfrm>
            <a:off x="0" y="1278520"/>
            <a:ext cx="4852219" cy="3864980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886916"/>
      </p:ext>
    </p:extLst>
  </p:cSld>
  <p:clrMapOvr>
    <a:masterClrMapping/>
  </p:clrMapOvr>
  <p:transition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Survey report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C2FD46D-5F6D-9B2F-59A9-FD2EC53EB21F}"/>
              </a:ext>
            </a:extLst>
          </p:cNvPr>
          <p:cNvGrpSpPr/>
          <p:nvPr/>
        </p:nvGrpSpPr>
        <p:grpSpPr>
          <a:xfrm>
            <a:off x="789753" y="893016"/>
            <a:ext cx="1355846" cy="572281"/>
            <a:chOff x="789753" y="893016"/>
            <a:chExt cx="1355846" cy="572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FB6E55-C939-C179-AB6F-9DC993D6526D}"/>
                </a:ext>
              </a:extLst>
            </p:cNvPr>
            <p:cNvSpPr txBox="1"/>
            <p:nvPr/>
          </p:nvSpPr>
          <p:spPr>
            <a:xfrm>
              <a:off x="1066650" y="893016"/>
              <a:ext cx="10789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Total views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337029-B4C0-162A-B6F0-25FF4DC49265}"/>
                </a:ext>
              </a:extLst>
            </p:cNvPr>
            <p:cNvSpPr txBox="1"/>
            <p:nvPr/>
          </p:nvSpPr>
          <p:spPr>
            <a:xfrm>
              <a:off x="1066651" y="1045823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314</a:t>
              </a:r>
            </a:p>
          </p:txBody>
        </p:sp>
        <p:pic>
          <p:nvPicPr>
            <p:cNvPr id="23" name="Graphic 22" descr="Eye outline">
              <a:extLst>
                <a:ext uri="{FF2B5EF4-FFF2-40B4-BE49-F238E27FC236}">
                  <a16:creationId xmlns:a16="http://schemas.microsoft.com/office/drawing/2014/main" id="{5B377546-6045-5EE0-08FA-26E383CD5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53" y="893717"/>
              <a:ext cx="260208" cy="2602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E1DDE9-FE64-DB88-8D19-9E8611B8CE45}"/>
              </a:ext>
            </a:extLst>
          </p:cNvPr>
          <p:cNvGrpSpPr/>
          <p:nvPr/>
        </p:nvGrpSpPr>
        <p:grpSpPr>
          <a:xfrm>
            <a:off x="4479316" y="888749"/>
            <a:ext cx="1809330" cy="572414"/>
            <a:chOff x="4469070" y="888749"/>
            <a:chExt cx="1809330" cy="5724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2B67E5-8A82-96BC-9D76-D602478A685E}"/>
                </a:ext>
              </a:extLst>
            </p:cNvPr>
            <p:cNvSpPr txBox="1"/>
            <p:nvPr/>
          </p:nvSpPr>
          <p:spPr>
            <a:xfrm>
              <a:off x="4734246" y="893016"/>
              <a:ext cx="1544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Valid Submissions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8A6E09-86D3-6492-09B2-CA5A8887BE71}"/>
                </a:ext>
              </a:extLst>
            </p:cNvPr>
            <p:cNvSpPr txBox="1"/>
            <p:nvPr/>
          </p:nvSpPr>
          <p:spPr>
            <a:xfrm>
              <a:off x="4734247" y="1041689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116</a:t>
              </a:r>
            </a:p>
          </p:txBody>
        </p:sp>
        <p:pic>
          <p:nvPicPr>
            <p:cNvPr id="25" name="Graphic 24" descr="Checkbox Checked outline">
              <a:extLst>
                <a:ext uri="{FF2B5EF4-FFF2-40B4-BE49-F238E27FC236}">
                  <a16:creationId xmlns:a16="http://schemas.microsoft.com/office/drawing/2014/main" id="{7C494577-B58A-84F9-6E24-34949468A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69070" y="888749"/>
              <a:ext cx="265176" cy="26517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76A187-02FC-3B0E-D7CF-A46CC41B7BED}"/>
              </a:ext>
            </a:extLst>
          </p:cNvPr>
          <p:cNvGrpSpPr/>
          <p:nvPr/>
        </p:nvGrpSpPr>
        <p:grpSpPr>
          <a:xfrm>
            <a:off x="2452994" y="893016"/>
            <a:ext cx="1718927" cy="572281"/>
            <a:chOff x="2690827" y="893016"/>
            <a:chExt cx="1718927" cy="5722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184F8-BE57-1E8C-043B-1B8C4364E2E3}"/>
                </a:ext>
              </a:extLst>
            </p:cNvPr>
            <p:cNvSpPr txBox="1"/>
            <p:nvPr/>
          </p:nvSpPr>
          <p:spPr>
            <a:xfrm>
              <a:off x="2925450" y="893016"/>
              <a:ext cx="1484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Total Submissions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678C99-2DFB-1962-19EC-43BA3B8BB3B7}"/>
                </a:ext>
              </a:extLst>
            </p:cNvPr>
            <p:cNvSpPr txBox="1"/>
            <p:nvPr/>
          </p:nvSpPr>
          <p:spPr>
            <a:xfrm>
              <a:off x="2925451" y="1045823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126</a:t>
              </a:r>
            </a:p>
          </p:txBody>
        </p:sp>
        <p:pic>
          <p:nvPicPr>
            <p:cNvPr id="27" name="Graphic 26" descr="Send outline">
              <a:extLst>
                <a:ext uri="{FF2B5EF4-FFF2-40B4-BE49-F238E27FC236}">
                  <a16:creationId xmlns:a16="http://schemas.microsoft.com/office/drawing/2014/main" id="{6B68D875-1D30-BC77-F859-826ADB37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90827" y="912450"/>
              <a:ext cx="222741" cy="22274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3C52174-1884-B316-B936-2523B0AD9CB7}"/>
              </a:ext>
            </a:extLst>
          </p:cNvPr>
          <p:cNvGrpSpPr/>
          <p:nvPr/>
        </p:nvGrpSpPr>
        <p:grpSpPr>
          <a:xfrm>
            <a:off x="6596041" y="891233"/>
            <a:ext cx="1788112" cy="523528"/>
            <a:chOff x="6596041" y="891233"/>
            <a:chExt cx="1788112" cy="523528"/>
          </a:xfrm>
        </p:grpSpPr>
        <p:pic>
          <p:nvPicPr>
            <p:cNvPr id="30" name="Graphic 29" descr="Target outline">
              <a:extLst>
                <a:ext uri="{FF2B5EF4-FFF2-40B4-BE49-F238E27FC236}">
                  <a16:creationId xmlns:a16="http://schemas.microsoft.com/office/drawing/2014/main" id="{D53F577A-B722-3197-0927-58CBE8601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96041" y="891233"/>
              <a:ext cx="243958" cy="24395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DB1840-A357-0D35-BC4E-36A836B256F3}"/>
                </a:ext>
              </a:extLst>
            </p:cNvPr>
            <p:cNvSpPr txBox="1"/>
            <p:nvPr/>
          </p:nvSpPr>
          <p:spPr>
            <a:xfrm>
              <a:off x="6839999" y="893016"/>
              <a:ext cx="1544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Completion rate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A5F593-FB6F-FBC2-8C85-5FCDE38DC9F8}"/>
                </a:ext>
              </a:extLst>
            </p:cNvPr>
            <p:cNvSpPr txBox="1"/>
            <p:nvPr/>
          </p:nvSpPr>
          <p:spPr>
            <a:xfrm>
              <a:off x="6839999" y="995287"/>
              <a:ext cx="1095637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58.6%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8673391-5CF5-4D54-4D39-B10B9961C379}"/>
              </a:ext>
            </a:extLst>
          </p:cNvPr>
          <p:cNvSpPr txBox="1"/>
          <p:nvPr/>
        </p:nvSpPr>
        <p:spPr>
          <a:xfrm>
            <a:off x="6323195" y="4218866"/>
            <a:ext cx="2511204" cy="346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8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pPr algn="ctr"/>
            <a:r>
              <a:rPr lang="en-US" sz="1400" i="1">
                <a:latin typeface="Montserrat Medium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bit.ly/tetu_report</a:t>
            </a:r>
            <a:endParaRPr lang="en-US" sz="1400" i="1">
              <a:latin typeface="Montserrat Medium" pitchFamily="2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E2F668-B0ED-1D40-973B-DFCE9B91DE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753" y="1812951"/>
            <a:ext cx="4849951" cy="2884332"/>
          </a:xfrm>
          <a:prstGeom prst="rect">
            <a:avLst/>
          </a:prstGeom>
        </p:spPr>
      </p:pic>
      <p:pic>
        <p:nvPicPr>
          <p:cNvPr id="57" name="Picture 56" descr="Qr code&#10;&#10;Description automatically generated">
            <a:extLst>
              <a:ext uri="{FF2B5EF4-FFF2-40B4-BE49-F238E27FC236}">
                <a16:creationId xmlns:a16="http://schemas.microsoft.com/office/drawing/2014/main" id="{DFF6E72B-3117-1B64-DA68-38D0BA8E79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4135" y="194288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5757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673391-5CF5-4D54-4D39-B10B9961C379}"/>
              </a:ext>
            </a:extLst>
          </p:cNvPr>
          <p:cNvSpPr txBox="1"/>
          <p:nvPr/>
        </p:nvSpPr>
        <p:spPr>
          <a:xfrm>
            <a:off x="354395" y="330056"/>
            <a:ext cx="4865605" cy="346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8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r>
              <a:rPr lang="en-US" sz="1400">
                <a:latin typeface="Montserrat Medium" pitchFamily="2" charset="0"/>
              </a:rPr>
              <a:t>Align with the former stated context &amp; problems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3A88B27-9E41-E800-0F55-3A309E8C9B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215416"/>
              </p:ext>
            </p:extLst>
          </p:nvPr>
        </p:nvGraphicFramePr>
        <p:xfrm>
          <a:off x="634046" y="1002124"/>
          <a:ext cx="3757407" cy="2504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018E1D8F-F8D5-0D9E-9367-97EC7E83FBAA}"/>
              </a:ext>
            </a:extLst>
          </p:cNvPr>
          <p:cNvSpPr txBox="1"/>
          <p:nvPr/>
        </p:nvSpPr>
        <p:spPr>
          <a:xfrm>
            <a:off x="733327" y="3884218"/>
            <a:ext cx="3558844" cy="62683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/>
              <a:t>Note-taking habits &amp;</a:t>
            </a:r>
            <a:br>
              <a:rPr lang="en-US"/>
            </a:br>
            <a:r>
              <a:rPr lang="en-US"/>
              <a:t>overwhelming information problems</a:t>
            </a:r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5C006519-D067-C8E0-CEF1-334E181F3E95}"/>
              </a:ext>
            </a:extLst>
          </p:cNvPr>
          <p:cNvGraphicFramePr/>
          <p:nvPr/>
        </p:nvGraphicFramePr>
        <p:xfrm>
          <a:off x="5220000" y="1484065"/>
          <a:ext cx="3263056" cy="21753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45" name="Group 44">
            <a:extLst>
              <a:ext uri="{FF2B5EF4-FFF2-40B4-BE49-F238E27FC236}">
                <a16:creationId xmlns:a16="http://schemas.microsoft.com/office/drawing/2014/main" id="{D5560B19-9D25-C47C-AFC6-CE40DA3E2A0D}"/>
              </a:ext>
            </a:extLst>
          </p:cNvPr>
          <p:cNvGrpSpPr/>
          <p:nvPr/>
        </p:nvGrpSpPr>
        <p:grpSpPr>
          <a:xfrm>
            <a:off x="4833598" y="2283963"/>
            <a:ext cx="1336430" cy="569650"/>
            <a:chOff x="5073722" y="2361328"/>
            <a:chExt cx="1336430" cy="5696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BC24F8D-7DD2-0B89-93A5-C3B189A2E4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4552" y="2669368"/>
              <a:ext cx="12456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oval"/>
              <a:tailEnd type="non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7478A5-CD17-B076-BD20-EC3A06B84780}"/>
                </a:ext>
              </a:extLst>
            </p:cNvPr>
            <p:cNvSpPr txBox="1"/>
            <p:nvPr/>
          </p:nvSpPr>
          <p:spPr>
            <a:xfrm>
              <a:off x="5073722" y="2361328"/>
              <a:ext cx="772804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r>
                <a:rPr lang="en-US" sz="1100" b="1">
                  <a:latin typeface="Montserrat" pitchFamily="2" charset="0"/>
                </a:rPr>
                <a:t>Hybrid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9A334A2-E324-13E8-5135-310E7E919A4F}"/>
                </a:ext>
              </a:extLst>
            </p:cNvPr>
            <p:cNvSpPr txBox="1"/>
            <p:nvPr/>
          </p:nvSpPr>
          <p:spPr>
            <a:xfrm>
              <a:off x="5073722" y="2669368"/>
              <a:ext cx="7728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lvl="1"/>
              <a:r>
                <a:rPr lang="en-US" sz="1050">
                  <a:solidFill>
                    <a:srgbClr val="D0F09F"/>
                  </a:solidFill>
                  <a:latin typeface="Montserrat" pitchFamily="2" charset="0"/>
                </a:rPr>
                <a:t>72.4%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E789B59-1FE9-230B-A522-2255BBCB0C78}"/>
              </a:ext>
            </a:extLst>
          </p:cNvPr>
          <p:cNvGrpSpPr/>
          <p:nvPr/>
        </p:nvGrpSpPr>
        <p:grpSpPr>
          <a:xfrm>
            <a:off x="7142837" y="1852870"/>
            <a:ext cx="1337174" cy="569098"/>
            <a:chOff x="7382961" y="1930235"/>
            <a:chExt cx="1337174" cy="569098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2766863C-4F51-B479-6693-38FCD52CD1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382961" y="2237723"/>
              <a:ext cx="1245600" cy="0"/>
            </a:xfrm>
            <a:prstGeom prst="line">
              <a:avLst/>
            </a:prstGeom>
            <a:ln>
              <a:solidFill>
                <a:schemeClr val="bg1">
                  <a:lumMod val="95000"/>
                </a:schemeClr>
              </a:solidFill>
              <a:headEnd type="none"/>
              <a:tailEnd type="oval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D31873C-FD88-BA50-7D0D-AD9C487D04AD}"/>
                </a:ext>
              </a:extLst>
            </p:cNvPr>
            <p:cNvSpPr txBox="1"/>
            <p:nvPr/>
          </p:nvSpPr>
          <p:spPr>
            <a:xfrm>
              <a:off x="7947331" y="1930235"/>
              <a:ext cx="772804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algn="r"/>
              <a:r>
                <a:rPr lang="en-US" sz="1100" b="1">
                  <a:latin typeface="Montserrat" pitchFamily="2" charset="0"/>
                </a:rPr>
                <a:t>Digital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C1ACFBC-4F55-2903-1538-5364629B5E30}"/>
                </a:ext>
              </a:extLst>
            </p:cNvPr>
            <p:cNvSpPr txBox="1"/>
            <p:nvPr/>
          </p:nvSpPr>
          <p:spPr>
            <a:xfrm>
              <a:off x="7928135" y="2237723"/>
              <a:ext cx="7728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lvl="1" algn="r"/>
              <a:r>
                <a:rPr lang="en-US" sz="1050">
                  <a:solidFill>
                    <a:srgbClr val="77BE9C"/>
                  </a:solidFill>
                  <a:latin typeface="Montserrat" pitchFamily="2" charset="0"/>
                </a:rPr>
                <a:t>22.4%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FAA3CFD-EB5D-9C41-4243-E3A137C3AEFB}"/>
              </a:ext>
            </a:extLst>
          </p:cNvPr>
          <p:cNvGrpSpPr/>
          <p:nvPr/>
        </p:nvGrpSpPr>
        <p:grpSpPr>
          <a:xfrm>
            <a:off x="6710761" y="1104097"/>
            <a:ext cx="1371090" cy="701448"/>
            <a:chOff x="6950885" y="1181462"/>
            <a:chExt cx="1371090" cy="701448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FC7AFA6-4091-D316-CC21-54882132D88A}"/>
                </a:ext>
              </a:extLst>
            </p:cNvPr>
            <p:cNvSpPr txBox="1"/>
            <p:nvPr/>
          </p:nvSpPr>
          <p:spPr>
            <a:xfrm>
              <a:off x="7336426" y="1181462"/>
              <a:ext cx="985549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algn="r"/>
              <a:r>
                <a:rPr lang="en-US" sz="1100" b="1">
                  <a:latin typeface="Montserrat" pitchFamily="2" charset="0"/>
                </a:rPr>
                <a:t>Traditional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81886C6-C8B4-70B6-8B5C-ED4742909346}"/>
                </a:ext>
              </a:extLst>
            </p:cNvPr>
            <p:cNvSpPr txBox="1"/>
            <p:nvPr/>
          </p:nvSpPr>
          <p:spPr>
            <a:xfrm>
              <a:off x="7529975" y="1488950"/>
              <a:ext cx="77280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lvl="1" algn="r"/>
              <a:r>
                <a:rPr lang="en-US" sz="1050">
                  <a:solidFill>
                    <a:srgbClr val="589EA5"/>
                  </a:solidFill>
                  <a:latin typeface="Montserrat" pitchFamily="2" charset="0"/>
                </a:rPr>
                <a:t>5.2%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BB5A9E6A-B875-92DB-7EF0-8D86C1AB5BA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50885" y="1473658"/>
              <a:ext cx="1296000" cy="409252"/>
            </a:xfrm>
            <a:prstGeom prst="bentConnector3">
              <a:avLst>
                <a:gd name="adj1" fmla="val 555"/>
              </a:avLst>
            </a:prstGeom>
            <a:ln>
              <a:solidFill>
                <a:schemeClr val="bg1">
                  <a:lumMod val="9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2767F4E-2D1F-33B7-D83F-DEEB005A3793}"/>
              </a:ext>
            </a:extLst>
          </p:cNvPr>
          <p:cNvSpPr txBox="1"/>
          <p:nvPr/>
        </p:nvSpPr>
        <p:spPr>
          <a:xfrm>
            <a:off x="5733124" y="3884218"/>
            <a:ext cx="2236808" cy="346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/>
              <a:t>Note-taking methods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E68130-D2CA-0686-C8EF-D719BE7C7D94}"/>
              </a:ext>
            </a:extLst>
          </p:cNvPr>
          <p:cNvSpPr txBox="1"/>
          <p:nvPr/>
        </p:nvSpPr>
        <p:spPr>
          <a:xfrm>
            <a:off x="7450427" y="4660294"/>
            <a:ext cx="1596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Tetu survey report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FBFFCD7-299D-EE95-BBE6-D48EA0E30A3D}"/>
              </a:ext>
            </a:extLst>
          </p:cNvPr>
          <p:cNvGrpSpPr/>
          <p:nvPr/>
        </p:nvGrpSpPr>
        <p:grpSpPr>
          <a:xfrm>
            <a:off x="784002" y="3515141"/>
            <a:ext cx="3736279" cy="274049"/>
            <a:chOff x="784002" y="937541"/>
            <a:chExt cx="3736279" cy="274049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E4D93652-F873-9FE1-A8D0-D861430EA050}"/>
                </a:ext>
              </a:extLst>
            </p:cNvPr>
            <p:cNvSpPr/>
            <p:nvPr/>
          </p:nvSpPr>
          <p:spPr>
            <a:xfrm>
              <a:off x="784002" y="1028845"/>
              <a:ext cx="91440" cy="91440"/>
            </a:xfrm>
            <a:prstGeom prst="ellipse">
              <a:avLst/>
            </a:prstGeom>
            <a:solidFill>
              <a:srgbClr val="A8DB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8097DF9D-CB7F-DB0F-BBB0-FC877CD64261}"/>
                </a:ext>
              </a:extLst>
            </p:cNvPr>
            <p:cNvSpPr/>
            <p:nvPr/>
          </p:nvSpPr>
          <p:spPr>
            <a:xfrm>
              <a:off x="2534802" y="1028845"/>
              <a:ext cx="91440" cy="91440"/>
            </a:xfrm>
            <a:prstGeom prst="ellipse">
              <a:avLst/>
            </a:prstGeom>
            <a:solidFill>
              <a:srgbClr val="67A08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7C1D71-08EC-8B1D-F4D7-8D86FC71F525}"/>
                </a:ext>
              </a:extLst>
            </p:cNvPr>
            <p:cNvSpPr txBox="1"/>
            <p:nvPr/>
          </p:nvSpPr>
          <p:spPr>
            <a:xfrm>
              <a:off x="903369" y="937541"/>
              <a:ext cx="1674081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800">
                  <a:solidFill>
                    <a:schemeClr val="bg1"/>
                  </a:solidFill>
                  <a:latin typeface="Montserrat SemiBold" pitchFamily="2" charset="0"/>
                </a:defRPr>
              </a:lvl1pPr>
            </a:lstStyle>
            <a:p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Montserrat" pitchFamily="2" charset="0"/>
                </a:rPr>
                <a:t>Note-taking demand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ABEA2B7-2482-43C5-1948-6361CC3197ED}"/>
                </a:ext>
              </a:extLst>
            </p:cNvPr>
            <p:cNvSpPr txBox="1"/>
            <p:nvPr/>
          </p:nvSpPr>
          <p:spPr>
            <a:xfrm>
              <a:off x="2647994" y="937541"/>
              <a:ext cx="1872287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800">
                  <a:solidFill>
                    <a:schemeClr val="bg1"/>
                  </a:solidFill>
                  <a:latin typeface="Montserrat SemiBold" pitchFamily="2" charset="0"/>
                </a:defRPr>
              </a:lvl1pPr>
            </a:lstStyle>
            <a:p>
              <a:r>
                <a:rPr lang="en-US" sz="1000">
                  <a:solidFill>
                    <a:schemeClr val="bg1">
                      <a:lumMod val="85000"/>
                    </a:schemeClr>
                  </a:solidFill>
                  <a:latin typeface="Montserrat" pitchFamily="2" charset="0"/>
                </a:rPr>
                <a:t>Feeling overwhelmed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7605410"/>
      </p:ext>
    </p:extLst>
  </p:cSld>
  <p:clrMapOvr>
    <a:masterClrMapping/>
  </p:clrMapOvr>
  <p:transition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18E1D8F-F8D5-0D9E-9367-97EC7E83FBAA}"/>
              </a:ext>
            </a:extLst>
          </p:cNvPr>
          <p:cNvSpPr txBox="1"/>
          <p:nvPr/>
        </p:nvSpPr>
        <p:spPr>
          <a:xfrm>
            <a:off x="130469" y="2057716"/>
            <a:ext cx="2060273" cy="435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Interest of effective </a:t>
            </a:r>
            <a:b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</a:br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learning process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4E68130-D2CA-0686-C8EF-D719BE7C7D94}"/>
              </a:ext>
            </a:extLst>
          </p:cNvPr>
          <p:cNvSpPr txBox="1"/>
          <p:nvPr/>
        </p:nvSpPr>
        <p:spPr>
          <a:xfrm>
            <a:off x="7450427" y="4660294"/>
            <a:ext cx="159622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Tetu survey report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0AD7A7CD-0E9C-EEAE-1712-FEF420FDE2AC}"/>
              </a:ext>
            </a:extLst>
          </p:cNvPr>
          <p:cNvGrpSpPr/>
          <p:nvPr/>
        </p:nvGrpSpPr>
        <p:grpSpPr>
          <a:xfrm>
            <a:off x="-6676" y="727074"/>
            <a:ext cx="2301385" cy="1371600"/>
            <a:chOff x="-110059" y="205192"/>
            <a:chExt cx="2301385" cy="1371600"/>
          </a:xfrm>
        </p:grpSpPr>
        <p:graphicFrame>
          <p:nvGraphicFramePr>
            <p:cNvPr id="62" name="Chart 61">
              <a:extLst>
                <a:ext uri="{FF2B5EF4-FFF2-40B4-BE49-F238E27FC236}">
                  <a16:creationId xmlns:a16="http://schemas.microsoft.com/office/drawing/2014/main" id="{B9D43C4E-9BCD-845F-ABEF-5DA28981E6D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89247515"/>
                </p:ext>
              </p:extLst>
            </p:nvPr>
          </p:nvGraphicFramePr>
          <p:xfrm>
            <a:off x="-110059" y="205192"/>
            <a:ext cx="2301385" cy="1371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7D46C6D2-41E4-4B38-100D-3F4AC6239D45}"/>
                </a:ext>
              </a:extLst>
            </p:cNvPr>
            <p:cNvGrpSpPr/>
            <p:nvPr/>
          </p:nvGrpSpPr>
          <p:grpSpPr>
            <a:xfrm>
              <a:off x="712049" y="597434"/>
              <a:ext cx="657167" cy="605980"/>
              <a:chOff x="712049" y="597434"/>
              <a:chExt cx="657167" cy="605980"/>
            </a:xfrm>
          </p:grpSpPr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A6DEA32-C184-3217-519F-9510DAB75644}"/>
                  </a:ext>
                </a:extLst>
              </p:cNvPr>
              <p:cNvSpPr txBox="1"/>
              <p:nvPr/>
            </p:nvSpPr>
            <p:spPr>
              <a:xfrm>
                <a:off x="712049" y="597434"/>
                <a:ext cx="657167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400">
                    <a:solidFill>
                      <a:srgbClr val="67A086"/>
                    </a:solidFill>
                  </a:rPr>
                  <a:t>4.0</a:t>
                </a: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F52315E-261F-149F-3281-9F57BE8CDE85}"/>
                  </a:ext>
                </a:extLst>
              </p:cNvPr>
              <p:cNvSpPr txBox="1"/>
              <p:nvPr/>
            </p:nvSpPr>
            <p:spPr>
              <a:xfrm>
                <a:off x="1057223" y="871507"/>
                <a:ext cx="307826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100">
                    <a:solidFill>
                      <a:schemeClr val="bg2">
                        <a:lumMod val="75000"/>
                        <a:lumOff val="25000"/>
                      </a:schemeClr>
                    </a:solidFill>
                  </a:rPr>
                  <a:t>5</a:t>
                </a:r>
              </a:p>
            </p:txBody>
          </p: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00CDA3A4-D79B-19E5-82BA-FF00B1B9C8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3902" y="828529"/>
                <a:ext cx="216700" cy="200116"/>
              </a:xfrm>
              <a:prstGeom prst="line">
                <a:avLst/>
              </a:prstGeom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5AECD9CC-6C6D-7701-BC25-326EC889A799}"/>
              </a:ext>
            </a:extLst>
          </p:cNvPr>
          <p:cNvSpPr txBox="1"/>
          <p:nvPr/>
        </p:nvSpPr>
        <p:spPr>
          <a:xfrm>
            <a:off x="1766022" y="2057716"/>
            <a:ext cx="2060273" cy="43595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pPr algn="ctr"/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Average personal </a:t>
            </a:r>
          </a:p>
          <a:p>
            <a:pPr algn="ctr"/>
            <a:r>
              <a:rPr lang="en-US" sz="900" b="1">
                <a:solidFill>
                  <a:schemeClr val="tx2">
                    <a:lumMod val="20000"/>
                    <a:lumOff val="80000"/>
                  </a:schemeClr>
                </a:solidFill>
                <a:latin typeface="Montserrat" pitchFamily="2" charset="0"/>
              </a:rPr>
              <a:t>effective score</a:t>
            </a: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034127EC-1698-BFF6-04C5-35085A7816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57205621"/>
              </p:ext>
            </p:extLst>
          </p:nvPr>
        </p:nvGraphicFramePr>
        <p:xfrm>
          <a:off x="3930262" y="537845"/>
          <a:ext cx="4500938" cy="23189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80" name="Group 79">
            <a:extLst>
              <a:ext uri="{FF2B5EF4-FFF2-40B4-BE49-F238E27FC236}">
                <a16:creationId xmlns:a16="http://schemas.microsoft.com/office/drawing/2014/main" id="{E5DA8068-436F-616F-2BE9-A46DB28883D6}"/>
              </a:ext>
            </a:extLst>
          </p:cNvPr>
          <p:cNvGrpSpPr/>
          <p:nvPr/>
        </p:nvGrpSpPr>
        <p:grpSpPr>
          <a:xfrm>
            <a:off x="1561753" y="707589"/>
            <a:ext cx="2486408" cy="1371600"/>
            <a:chOff x="1458370" y="185707"/>
            <a:chExt cx="2486408" cy="1371600"/>
          </a:xfrm>
        </p:grpSpPr>
        <p:graphicFrame>
          <p:nvGraphicFramePr>
            <p:cNvPr id="68" name="Chart 67">
              <a:extLst>
                <a:ext uri="{FF2B5EF4-FFF2-40B4-BE49-F238E27FC236}">
                  <a16:creationId xmlns:a16="http://schemas.microsoft.com/office/drawing/2014/main" id="{0BF64C7E-F1AA-60BE-71C3-7CC3AD2D0AB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03418916"/>
                </p:ext>
              </p:extLst>
            </p:nvPr>
          </p:nvGraphicFramePr>
          <p:xfrm>
            <a:off x="1458370" y="185707"/>
            <a:ext cx="2486408" cy="1371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50F96535-E705-F012-9973-E21432EC3240}"/>
                </a:ext>
              </a:extLst>
            </p:cNvPr>
            <p:cNvGrpSpPr/>
            <p:nvPr/>
          </p:nvGrpSpPr>
          <p:grpSpPr>
            <a:xfrm>
              <a:off x="2377504" y="597434"/>
              <a:ext cx="657167" cy="605980"/>
              <a:chOff x="2377504" y="597434"/>
              <a:chExt cx="657167" cy="605980"/>
            </a:xfrm>
          </p:grpSpPr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37935658-8C92-4809-97BB-1BEF08E2AD3D}"/>
                  </a:ext>
                </a:extLst>
              </p:cNvPr>
              <p:cNvSpPr txBox="1"/>
              <p:nvPr/>
            </p:nvSpPr>
            <p:spPr>
              <a:xfrm>
                <a:off x="2377504" y="597434"/>
                <a:ext cx="657167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400">
                    <a:solidFill>
                      <a:srgbClr val="589EA5"/>
                    </a:solidFill>
                  </a:rPr>
                  <a:t>3.3</a:t>
                </a: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8A690CB0-C4D2-063F-3064-167F6E18EA01}"/>
                  </a:ext>
                </a:extLst>
              </p:cNvPr>
              <p:cNvSpPr txBox="1"/>
              <p:nvPr/>
            </p:nvSpPr>
            <p:spPr>
              <a:xfrm>
                <a:off x="2722678" y="871507"/>
                <a:ext cx="307826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100">
                    <a:solidFill>
                      <a:schemeClr val="bg2">
                        <a:lumMod val="75000"/>
                        <a:lumOff val="25000"/>
                      </a:schemeClr>
                    </a:solidFill>
                  </a:rPr>
                  <a:t>5</a:t>
                </a:r>
              </a:p>
            </p:txBody>
          </p: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EB60C4EC-605A-38B9-E816-8F76CB20D1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29357" y="828529"/>
                <a:ext cx="216700" cy="200116"/>
              </a:xfrm>
              <a:prstGeom prst="line">
                <a:avLst/>
              </a:prstGeom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93E759B9-6DAD-B330-4D45-74744D58FE45}"/>
              </a:ext>
            </a:extLst>
          </p:cNvPr>
          <p:cNvSpPr txBox="1"/>
          <p:nvPr/>
        </p:nvSpPr>
        <p:spPr>
          <a:xfrm>
            <a:off x="379818" y="278454"/>
            <a:ext cx="2896181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r>
              <a:rPr lang="en-US" sz="1000">
                <a:solidFill>
                  <a:srgbClr val="A8DBA7"/>
                </a:solidFill>
                <a:latin typeface="Montserrat" pitchFamily="2" charset="0"/>
              </a:rPr>
              <a:t>40.9% </a:t>
            </a:r>
            <a: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and </a:t>
            </a:r>
            <a:r>
              <a:rPr lang="en-US" sz="1000">
                <a:solidFill>
                  <a:srgbClr val="A8DBA7"/>
                </a:solidFill>
                <a:latin typeface="Montserrat" pitchFamily="2" charset="0"/>
              </a:rPr>
              <a:t>32.8% </a:t>
            </a:r>
            <a: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for </a:t>
            </a:r>
            <a:b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</a:br>
            <a:r>
              <a:rPr lang="en-US" sz="1000" i="1">
                <a:solidFill>
                  <a:srgbClr val="A8DBA7"/>
                </a:solidFill>
                <a:latin typeface="Montserrat" pitchFamily="2" charset="0"/>
              </a:rPr>
              <a:t>interested</a:t>
            </a:r>
            <a:r>
              <a:rPr lang="en-US" sz="1000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 and </a:t>
            </a:r>
            <a:r>
              <a:rPr lang="en-US" sz="1000" i="1">
                <a:solidFill>
                  <a:srgbClr val="A8DBA7"/>
                </a:solidFill>
                <a:latin typeface="Montserrat" pitchFamily="2" charset="0"/>
              </a:rPr>
              <a:t>very interested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9AFD9AD-7765-3D2D-F1DD-D70069F123DE}"/>
              </a:ext>
            </a:extLst>
          </p:cNvPr>
          <p:cNvSpPr txBox="1"/>
          <p:nvPr/>
        </p:nvSpPr>
        <p:spPr>
          <a:xfrm>
            <a:off x="3916678" y="3111021"/>
            <a:ext cx="2060273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chemeClr val="bg1"/>
                </a:solidFill>
                <a:latin typeface="Montserrat Medium" pitchFamily="2" charset="0"/>
              </a:defRPr>
            </a:lvl1pPr>
          </a:lstStyle>
          <a:p>
            <a:r>
              <a:rPr lang="en-US" sz="1200" b="1">
                <a:latin typeface="Montserrat" pitchFamily="2" charset="0"/>
              </a:rPr>
              <a:t>Top</a:t>
            </a:r>
            <a:r>
              <a:rPr lang="en-US"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rPr>
              <a:t> </a:t>
            </a:r>
            <a:r>
              <a:rPr lang="en-US" sz="1200" b="1">
                <a:solidFill>
                  <a:srgbClr val="A8DBA7"/>
                </a:solidFill>
                <a:latin typeface="Montserrat" pitchFamily="2" charset="0"/>
              </a:rPr>
              <a:t>3 difficulties</a:t>
            </a:r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E630D3DF-CF1D-1045-2EC9-3D23CD5562DC}"/>
              </a:ext>
            </a:extLst>
          </p:cNvPr>
          <p:cNvGrpSpPr/>
          <p:nvPr/>
        </p:nvGrpSpPr>
        <p:grpSpPr>
          <a:xfrm>
            <a:off x="3916678" y="3468042"/>
            <a:ext cx="4826860" cy="307777"/>
            <a:chOff x="3916678" y="3201642"/>
            <a:chExt cx="4826860" cy="30777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B715C5-9046-14C8-9856-9D2748EB5C0D}"/>
                </a:ext>
              </a:extLst>
            </p:cNvPr>
            <p:cNvSpPr txBox="1"/>
            <p:nvPr/>
          </p:nvSpPr>
          <p:spPr>
            <a:xfrm>
              <a:off x="3916678" y="3213953"/>
              <a:ext cx="3749040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pPr algn="l"/>
              <a:r>
                <a:rPr lang="en-US">
                  <a:solidFill>
                    <a:srgbClr val="D0F09F"/>
                  </a:solidFill>
                </a:rPr>
                <a:t>Lots of movement and devices </a:t>
              </a:r>
              <a:r>
                <a:rPr lang="en-US"/>
                <a:t>to deal with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5A674D9-3BAD-8912-2298-F105F7C4A6F5}"/>
                </a:ext>
              </a:extLst>
            </p:cNvPr>
            <p:cNvSpPr txBox="1"/>
            <p:nvPr/>
          </p:nvSpPr>
          <p:spPr>
            <a:xfrm>
              <a:off x="7989338" y="3201642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rgbClr val="D0F09F"/>
                  </a:solidFill>
                  <a:effectLst/>
                  <a:latin typeface="Montserrat" pitchFamily="2" charset="0"/>
                </a:rPr>
                <a:t>46.6%</a:t>
              </a:r>
              <a:endParaRPr lang="en-US" b="1">
                <a:solidFill>
                  <a:srgbClr val="D0F09F"/>
                </a:solidFill>
                <a:latin typeface="Montserrat" pitchFamily="2" charset="0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F573D14E-7121-45F4-EC39-FD3C1751FADE}"/>
              </a:ext>
            </a:extLst>
          </p:cNvPr>
          <p:cNvGrpSpPr/>
          <p:nvPr/>
        </p:nvGrpSpPr>
        <p:grpSpPr>
          <a:xfrm>
            <a:off x="3916678" y="3878672"/>
            <a:ext cx="4826860" cy="307777"/>
            <a:chOff x="3916678" y="3679838"/>
            <a:chExt cx="4826860" cy="307777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B64C5C8-D965-920B-D39C-E10532297D96}"/>
                </a:ext>
              </a:extLst>
            </p:cNvPr>
            <p:cNvSpPr txBox="1"/>
            <p:nvPr/>
          </p:nvSpPr>
          <p:spPr>
            <a:xfrm>
              <a:off x="3916678" y="3692149"/>
              <a:ext cx="3749040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/>
                <a:t>Managing and </a:t>
              </a:r>
              <a:r>
                <a:rPr lang="en-US">
                  <a:solidFill>
                    <a:srgbClr val="D0F09F"/>
                  </a:solidFill>
                </a:rPr>
                <a:t>retrieving notes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437836-AF81-93EA-3734-29F0369DE280}"/>
                </a:ext>
              </a:extLst>
            </p:cNvPr>
            <p:cNvSpPr txBox="1"/>
            <p:nvPr/>
          </p:nvSpPr>
          <p:spPr>
            <a:xfrm>
              <a:off x="7989338" y="3679838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rgbClr val="A8DBA7"/>
                  </a:solidFill>
                  <a:effectLst/>
                  <a:latin typeface="Montserrat" pitchFamily="2" charset="0"/>
                </a:rPr>
                <a:t>44%</a:t>
              </a:r>
              <a:endParaRPr lang="en-US" b="1">
                <a:solidFill>
                  <a:srgbClr val="A8DBA7"/>
                </a:solidFill>
                <a:latin typeface="Montserrat" pitchFamily="2" charset="0"/>
              </a:endParaRP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72AF15B8-F75E-890F-8E81-480E1195B7F9}"/>
              </a:ext>
            </a:extLst>
          </p:cNvPr>
          <p:cNvGrpSpPr/>
          <p:nvPr/>
        </p:nvGrpSpPr>
        <p:grpSpPr>
          <a:xfrm>
            <a:off x="3916678" y="4296502"/>
            <a:ext cx="4826860" cy="307777"/>
            <a:chOff x="3916678" y="4152502"/>
            <a:chExt cx="4826860" cy="307777"/>
          </a:xfrm>
        </p:grpSpPr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D99332-DC9E-F8A3-45AF-407D2F67C3F3}"/>
                </a:ext>
              </a:extLst>
            </p:cNvPr>
            <p:cNvSpPr txBox="1"/>
            <p:nvPr/>
          </p:nvSpPr>
          <p:spPr>
            <a:xfrm>
              <a:off x="3916678" y="4164813"/>
              <a:ext cx="3749040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/>
                <a:t>Lack of </a:t>
              </a:r>
              <a:r>
                <a:rPr lang="en-US">
                  <a:solidFill>
                    <a:srgbClr val="D0F09F"/>
                  </a:solidFill>
                </a:rPr>
                <a:t>formatting and visualizing abilities</a:t>
              </a:r>
              <a:r>
                <a:rPr lang="en-US"/>
                <a:t> in notes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74C1089-5E98-FC9A-945D-1F2F8667E29F}"/>
                </a:ext>
              </a:extLst>
            </p:cNvPr>
            <p:cNvSpPr txBox="1"/>
            <p:nvPr/>
          </p:nvSpPr>
          <p:spPr>
            <a:xfrm>
              <a:off x="7989338" y="4152502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chemeClr val="accent2">
                      <a:lumMod val="75000"/>
                    </a:schemeClr>
                  </a:solidFill>
                  <a:effectLst/>
                  <a:latin typeface="Montserrat" pitchFamily="2" charset="0"/>
                </a:rPr>
                <a:t>42.2%</a:t>
              </a:r>
              <a:endParaRPr lang="en-US" b="1">
                <a:solidFill>
                  <a:schemeClr val="accent2">
                    <a:lumMod val="75000"/>
                  </a:schemeClr>
                </a:solidFill>
                <a:latin typeface="Montserrat" pitchFamily="2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5A521BC0-AF91-F99E-1596-57764CAD3D20}"/>
              </a:ext>
            </a:extLst>
          </p:cNvPr>
          <p:cNvGrpSpPr/>
          <p:nvPr/>
        </p:nvGrpSpPr>
        <p:grpSpPr>
          <a:xfrm>
            <a:off x="596872" y="2583769"/>
            <a:ext cx="2842916" cy="1920259"/>
            <a:chOff x="-110059" y="205192"/>
            <a:chExt cx="2301385" cy="1371600"/>
          </a:xfrm>
        </p:grpSpPr>
        <p:graphicFrame>
          <p:nvGraphicFramePr>
            <p:cNvPr id="114" name="Chart 113">
              <a:extLst>
                <a:ext uri="{FF2B5EF4-FFF2-40B4-BE49-F238E27FC236}">
                  <a16:creationId xmlns:a16="http://schemas.microsoft.com/office/drawing/2014/main" id="{91A51EB2-B15F-CB39-7625-B88BCE492D5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09751999"/>
                </p:ext>
              </p:extLst>
            </p:nvPr>
          </p:nvGraphicFramePr>
          <p:xfrm>
            <a:off x="-110059" y="205192"/>
            <a:ext cx="2301385" cy="1371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2C4F88C-AF70-864E-7D20-312F07154B76}"/>
                </a:ext>
              </a:extLst>
            </p:cNvPr>
            <p:cNvGrpSpPr/>
            <p:nvPr/>
          </p:nvGrpSpPr>
          <p:grpSpPr>
            <a:xfrm>
              <a:off x="712049" y="597434"/>
              <a:ext cx="657167" cy="605980"/>
              <a:chOff x="712049" y="597434"/>
              <a:chExt cx="657167" cy="605980"/>
            </a:xfrm>
          </p:grpSpPr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02E6E0A-7E47-B401-8B20-34A59285B115}"/>
                  </a:ext>
                </a:extLst>
              </p:cNvPr>
              <p:cNvSpPr txBox="1"/>
              <p:nvPr/>
            </p:nvSpPr>
            <p:spPr>
              <a:xfrm>
                <a:off x="712049" y="597434"/>
                <a:ext cx="657167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800"/>
                  <a:t>4.2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C1C72E9F-42DF-7F72-EC76-FD2382DF39D9}"/>
                  </a:ext>
                </a:extLst>
              </p:cNvPr>
              <p:cNvSpPr txBox="1"/>
              <p:nvPr/>
            </p:nvSpPr>
            <p:spPr>
              <a:xfrm>
                <a:off x="1057223" y="871507"/>
                <a:ext cx="307826" cy="33190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400">
                    <a:solidFill>
                      <a:schemeClr val="bg2">
                        <a:lumMod val="75000"/>
                        <a:lumOff val="25000"/>
                      </a:schemeClr>
                    </a:solidFill>
                  </a:rPr>
                  <a:t>5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75208C8-BBC6-F970-9EBE-B0FB9B01C7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63902" y="828529"/>
                <a:ext cx="216700" cy="200116"/>
              </a:xfrm>
              <a:prstGeom prst="line">
                <a:avLst/>
              </a:prstGeom>
              <a:ln>
                <a:solidFill>
                  <a:schemeClr val="bg2">
                    <a:lumMod val="90000"/>
                    <a:lumOff val="1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0" name="TextBox 119">
            <a:extLst>
              <a:ext uri="{FF2B5EF4-FFF2-40B4-BE49-F238E27FC236}">
                <a16:creationId xmlns:a16="http://schemas.microsoft.com/office/drawing/2014/main" id="{20F635C6-0D39-464D-15EA-2FB800E4913F}"/>
              </a:ext>
            </a:extLst>
          </p:cNvPr>
          <p:cNvSpPr txBox="1"/>
          <p:nvPr/>
        </p:nvSpPr>
        <p:spPr>
          <a:xfrm>
            <a:off x="445427" y="4444341"/>
            <a:ext cx="314580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50" b="1">
                <a:solidFill>
                  <a:srgbClr val="D0F09F"/>
                </a:solidFill>
                <a:latin typeface="Montserrat" pitchFamily="2" charset="0"/>
              </a:rPr>
              <a:t>The need of a truly optimal solution </a:t>
            </a:r>
          </a:p>
          <a:p>
            <a:pPr algn="ctr"/>
            <a:r>
              <a:rPr lang="en-US" sz="1050" b="1">
                <a:solidFill>
                  <a:srgbClr val="D0F09F"/>
                </a:solidFill>
                <a:latin typeface="Montserrat" pitchFamily="2" charset="0"/>
              </a:rPr>
              <a:t>to support the learning process</a:t>
            </a:r>
          </a:p>
        </p:txBody>
      </p: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4068B82-1850-C8C5-4031-BF12FE89CF80}"/>
              </a:ext>
            </a:extLst>
          </p:cNvPr>
          <p:cNvCxnSpPr>
            <a:cxnSpLocks/>
          </p:cNvCxnSpPr>
          <p:nvPr/>
        </p:nvCxnSpPr>
        <p:spPr>
          <a:xfrm>
            <a:off x="3758400" y="289569"/>
            <a:ext cx="0" cy="4585659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F5718B24-3C1F-22E8-7455-02C1B09CE357}"/>
              </a:ext>
            </a:extLst>
          </p:cNvPr>
          <p:cNvSpPr txBox="1"/>
          <p:nvPr/>
        </p:nvSpPr>
        <p:spPr>
          <a:xfrm>
            <a:off x="3916678" y="279972"/>
            <a:ext cx="3477722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Self-assessment of process effectiveness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BD05739-0B51-E1AC-7909-C221184888E0}"/>
              </a:ext>
            </a:extLst>
          </p:cNvPr>
          <p:cNvCxnSpPr>
            <a:cxnSpLocks/>
          </p:cNvCxnSpPr>
          <p:nvPr/>
        </p:nvCxnSpPr>
        <p:spPr>
          <a:xfrm flipH="1" flipV="1">
            <a:off x="3978630" y="2908485"/>
            <a:ext cx="4779308" cy="28690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80022"/>
      </p:ext>
    </p:extLst>
  </p:cSld>
  <p:clrMapOvr>
    <a:masterClrMapping/>
  </p:clrMapOvr>
  <p:transition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5045F0D-986D-12AE-741A-8A4FBD3BBA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1906513"/>
              </p:ext>
            </p:extLst>
          </p:nvPr>
        </p:nvGraphicFramePr>
        <p:xfrm>
          <a:off x="566738" y="1083805"/>
          <a:ext cx="8010523" cy="3600450"/>
        </p:xfrm>
        <a:graphic>
          <a:graphicData uri="http://schemas.openxmlformats.org/drawingml/2006/table">
            <a:tbl>
              <a:tblPr/>
              <a:tblGrid>
                <a:gridCol w="1146863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2137226073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3989248258"/>
                    </a:ext>
                  </a:extLst>
                </a:gridCol>
                <a:gridCol w="1372732">
                  <a:extLst>
                    <a:ext uri="{9D8B030D-6E8A-4147-A177-3AD203B41FA5}">
                      <a16:colId xmlns:a16="http://schemas.microsoft.com/office/drawing/2014/main" val="752129903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5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Notion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18.6%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7.6%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29.7%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14.4%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29.7%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Evernote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53.4%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lumOff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27.1%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6.8%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Obsidian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65.3%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10000"/>
                        <a:lumOff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16.1%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6.8%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OneNote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18.6%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11.9%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39.8%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16.9%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12.7%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AppleNotes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33.1%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8.5%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27.1%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20.3%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GoogleKeep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30.5%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7.6%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25.4%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24.6%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11.9%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1C14BD69-304D-7B44-3E05-8330968A6176}"/>
              </a:ext>
            </a:extLst>
          </p:cNvPr>
          <p:cNvSpPr txBox="1"/>
          <p:nvPr/>
        </p:nvSpPr>
        <p:spPr>
          <a:xfrm>
            <a:off x="446278" y="302742"/>
            <a:ext cx="3477722" cy="31040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Brand awareness in the related domains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27C09-90D2-78CB-416D-2346DB61D7AE}"/>
              </a:ext>
            </a:extLst>
          </p:cNvPr>
          <p:cNvSpPr txBox="1"/>
          <p:nvPr/>
        </p:nvSpPr>
        <p:spPr>
          <a:xfrm>
            <a:off x="6824351" y="300294"/>
            <a:ext cx="2010048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itchFamily="2" charset="0"/>
              </a:defRPr>
            </a:lvl1pPr>
          </a:lstStyle>
          <a:p>
            <a:r>
              <a:rPr lang="en-US" sz="1000">
                <a:solidFill>
                  <a:srgbClr val="77BE9C"/>
                </a:solidFill>
              </a:rPr>
              <a:t>1 - Don't know, don't use</a:t>
            </a:r>
            <a:endParaRPr lang="en-US" sz="1000">
              <a:solidFill>
                <a:srgbClr val="A8DBA7"/>
              </a:solidFill>
            </a:endParaRPr>
          </a:p>
          <a:p>
            <a:r>
              <a:rPr lang="en-US" sz="1000">
                <a:solidFill>
                  <a:srgbClr val="A8DBA7"/>
                </a:solidFill>
              </a:rPr>
              <a:t>3 - Know, rarely use</a:t>
            </a:r>
            <a:endParaRPr lang="en-US" sz="1000">
              <a:solidFill>
                <a:srgbClr val="D0F09F"/>
              </a:solidFill>
            </a:endParaRPr>
          </a:p>
          <a:p>
            <a:r>
              <a:rPr lang="en-US" sz="1000">
                <a:solidFill>
                  <a:srgbClr val="D0F09F"/>
                </a:solidFill>
              </a:rPr>
              <a:t>5 - Know, generally use</a:t>
            </a:r>
          </a:p>
        </p:txBody>
      </p:sp>
    </p:spTree>
    <p:extLst>
      <p:ext uri="{BB962C8B-B14F-4D97-AF65-F5344CB8AC3E}">
        <p14:creationId xmlns:p14="http://schemas.microsoft.com/office/powerpoint/2010/main" val="2233438738"/>
      </p:ext>
    </p:extLst>
  </p:cSld>
  <p:clrMapOvr>
    <a:masterClrMapping/>
  </p:clrMapOvr>
  <p:transition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erson in white dress shirt holding white paper">
            <a:extLst>
              <a:ext uri="{FF2B5EF4-FFF2-40B4-BE49-F238E27FC236}">
                <a16:creationId xmlns:a16="http://schemas.microsoft.com/office/drawing/2014/main" id="{D05CA026-83F0-BDA5-4D59-514AB1758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9" b="7899"/>
          <a:stretch/>
        </p:blipFill>
        <p:spPr bwMode="auto">
          <a:xfrm flipH="1">
            <a:off x="1452716" y="0"/>
            <a:ext cx="769128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23961-1953-9701-D1F7-2C0AED8451DA}"/>
              </a:ext>
            </a:extLst>
          </p:cNvPr>
          <p:cNvSpPr/>
          <p:nvPr/>
        </p:nvSpPr>
        <p:spPr>
          <a:xfrm>
            <a:off x="-2" y="0"/>
            <a:ext cx="9144002" cy="5143500"/>
          </a:xfrm>
          <a:prstGeom prst="rect">
            <a:avLst/>
          </a:prstGeom>
          <a:gradFill flip="none" rotWithShape="1">
            <a:gsLst>
              <a:gs pos="76000">
                <a:srgbClr val="FFFFFF">
                  <a:alpha val="69000"/>
                </a:srgbClr>
              </a:gs>
              <a:gs pos="3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779F721-6E32-3470-DDD5-A28A0523D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470" t="24967" r="10011" b="24494"/>
          <a:stretch/>
        </p:blipFill>
        <p:spPr>
          <a:xfrm>
            <a:off x="-2098101" y="3438508"/>
            <a:ext cx="4991444" cy="2824565"/>
          </a:xfrm>
          <a:prstGeom prst="flowChartDecision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46157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367118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Preliminary conclusion</a:t>
            </a:r>
            <a:endParaRPr lang="en-US">
              <a:solidFill>
                <a:srgbClr val="77BE9C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D5898B-316E-F643-A968-61CB61164004}"/>
              </a:ext>
            </a:extLst>
          </p:cNvPr>
          <p:cNvSpPr txBox="1"/>
          <p:nvPr/>
        </p:nvSpPr>
        <p:spPr>
          <a:xfrm>
            <a:off x="597399" y="2535599"/>
            <a:ext cx="5622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47936F"/>
                </a:solidFill>
                <a:latin typeface="Montserrat Medium" pitchFamily="2" charset="0"/>
              </a:rPr>
              <a:t>Impact factors when choosing an app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472B86-9B90-92D6-DE88-D23A6CF933B8}"/>
              </a:ext>
            </a:extLst>
          </p:cNvPr>
          <p:cNvSpPr/>
          <p:nvPr/>
        </p:nvSpPr>
        <p:spPr>
          <a:xfrm>
            <a:off x="2367116" y="2261667"/>
            <a:ext cx="1839044" cy="36576"/>
          </a:xfrm>
          <a:prstGeom prst="rect">
            <a:avLst/>
          </a:prstGeom>
          <a:solidFill>
            <a:srgbClr val="A8D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49B189-B2C3-9ABB-94BB-66607EAD17AE}"/>
              </a:ext>
            </a:extLst>
          </p:cNvPr>
          <p:cNvGrpSpPr/>
          <p:nvPr/>
        </p:nvGrpSpPr>
        <p:grpSpPr>
          <a:xfrm>
            <a:off x="665519" y="811663"/>
            <a:ext cx="5953145" cy="307777"/>
            <a:chOff x="416310" y="1011903"/>
            <a:chExt cx="5953145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47726-0BA3-DC7D-381C-48834109EE17}"/>
                </a:ext>
              </a:extLst>
            </p:cNvPr>
            <p:cNvSpPr txBox="1"/>
            <p:nvPr/>
          </p:nvSpPr>
          <p:spPr>
            <a:xfrm>
              <a:off x="746633" y="1011903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Extensively reading and jotting down</a:t>
              </a:r>
            </a:p>
          </p:txBody>
        </p:sp>
        <p:pic>
          <p:nvPicPr>
            <p:cNvPr id="25" name="Graphic 24" descr="Books outline">
              <a:extLst>
                <a:ext uri="{FF2B5EF4-FFF2-40B4-BE49-F238E27FC236}">
                  <a16:creationId xmlns:a16="http://schemas.microsoft.com/office/drawing/2014/main" id="{3B98ACAF-0944-F7FA-EBBD-99CAD2B0F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6310" y="1051491"/>
              <a:ext cx="228600" cy="228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DEF7C0-FBF6-0F33-EE5F-55C691C2C3AF}"/>
              </a:ext>
            </a:extLst>
          </p:cNvPr>
          <p:cNvGrpSpPr/>
          <p:nvPr/>
        </p:nvGrpSpPr>
        <p:grpSpPr>
          <a:xfrm>
            <a:off x="665519" y="2056740"/>
            <a:ext cx="5953145" cy="307777"/>
            <a:chOff x="416310" y="2441334"/>
            <a:chExt cx="5953145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889F31-1217-CB87-6A9C-CD30F49AE05D}"/>
                </a:ext>
              </a:extLst>
            </p:cNvPr>
            <p:cNvSpPr txBox="1"/>
            <p:nvPr/>
          </p:nvSpPr>
          <p:spPr>
            <a:xfrm>
              <a:off x="746633" y="2441334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Demand for a all-in-one yet simple solution</a:t>
              </a:r>
            </a:p>
          </p:txBody>
        </p:sp>
        <p:pic>
          <p:nvPicPr>
            <p:cNvPr id="33" name="Graphic 32" descr="Brain in head outline">
              <a:extLst>
                <a:ext uri="{FF2B5EF4-FFF2-40B4-BE49-F238E27FC236}">
                  <a16:creationId xmlns:a16="http://schemas.microsoft.com/office/drawing/2014/main" id="{10C2CAE6-5159-6F83-901A-0E98DCB41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6310" y="2480922"/>
              <a:ext cx="228600" cy="2286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AEA7A3-F552-081F-81DA-FCD168B02799}"/>
              </a:ext>
            </a:extLst>
          </p:cNvPr>
          <p:cNvGrpSpPr/>
          <p:nvPr/>
        </p:nvGrpSpPr>
        <p:grpSpPr>
          <a:xfrm>
            <a:off x="665519" y="1226689"/>
            <a:ext cx="5953145" cy="307777"/>
            <a:chOff x="416310" y="1502355"/>
            <a:chExt cx="5953145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CDA4A5-984E-EC96-08A7-31757C6F3F88}"/>
                </a:ext>
              </a:extLst>
            </p:cNvPr>
            <p:cNvSpPr txBox="1"/>
            <p:nvPr/>
          </p:nvSpPr>
          <p:spPr>
            <a:xfrm>
              <a:off x="746633" y="1502355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Leverage both physical and digital method</a:t>
              </a:r>
            </a:p>
          </p:txBody>
        </p:sp>
        <p:pic>
          <p:nvPicPr>
            <p:cNvPr id="27" name="Graphic 26" descr="Link outline">
              <a:extLst>
                <a:ext uri="{FF2B5EF4-FFF2-40B4-BE49-F238E27FC236}">
                  <a16:creationId xmlns:a16="http://schemas.microsoft.com/office/drawing/2014/main" id="{84EADB41-233A-35CD-412E-E38DE5D3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6310" y="1541943"/>
              <a:ext cx="228600" cy="228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4E0B85-A950-58AE-FD55-812482F2BC4D}"/>
              </a:ext>
            </a:extLst>
          </p:cNvPr>
          <p:cNvGrpSpPr/>
          <p:nvPr/>
        </p:nvGrpSpPr>
        <p:grpSpPr>
          <a:xfrm>
            <a:off x="665519" y="1641715"/>
            <a:ext cx="5953145" cy="307777"/>
            <a:chOff x="416310" y="1861557"/>
            <a:chExt cx="5953145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CD6D3-E3DF-87AF-B012-517242512330}"/>
                </a:ext>
              </a:extLst>
            </p:cNvPr>
            <p:cNvSpPr txBox="1"/>
            <p:nvPr/>
          </p:nvSpPr>
          <p:spPr>
            <a:xfrm>
              <a:off x="746633" y="1861557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Great interest in personal productivity</a:t>
              </a:r>
            </a:p>
          </p:txBody>
        </p:sp>
        <p:pic>
          <p:nvPicPr>
            <p:cNvPr id="30" name="Graphic 29" descr="Person with idea outline">
              <a:extLst>
                <a:ext uri="{FF2B5EF4-FFF2-40B4-BE49-F238E27FC236}">
                  <a16:creationId xmlns:a16="http://schemas.microsoft.com/office/drawing/2014/main" id="{C25DA3CD-EDCA-1E11-6C49-6A19F5BA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6310" y="1901145"/>
              <a:ext cx="228600" cy="228600"/>
            </a:xfrm>
            <a:prstGeom prst="rect">
              <a:avLst/>
            </a:prstGeom>
          </p:spPr>
        </p:pic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C83667F-D3D9-14B7-2150-2DFC8D5A8B15}"/>
              </a:ext>
            </a:extLst>
          </p:cNvPr>
          <p:cNvGrpSpPr/>
          <p:nvPr/>
        </p:nvGrpSpPr>
        <p:grpSpPr>
          <a:xfrm>
            <a:off x="567084" y="2788626"/>
            <a:ext cx="4424358" cy="2301917"/>
            <a:chOff x="743274" y="2949325"/>
            <a:chExt cx="5332994" cy="2301917"/>
          </a:xfrm>
        </p:grpSpPr>
        <p:graphicFrame>
          <p:nvGraphicFramePr>
            <p:cNvPr id="50" name="Chart 49">
              <a:extLst>
                <a:ext uri="{FF2B5EF4-FFF2-40B4-BE49-F238E27FC236}">
                  <a16:creationId xmlns:a16="http://schemas.microsoft.com/office/drawing/2014/main" id="{A5CD6574-2D59-B815-323D-6707E6ACDEA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41249318"/>
                </p:ext>
              </p:extLst>
            </p:nvPr>
          </p:nvGraphicFramePr>
          <p:xfrm>
            <a:off x="743274" y="2949325"/>
            <a:ext cx="5332994" cy="23019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56B66D-25A4-F027-D1EC-BC2176826669}"/>
                </a:ext>
              </a:extLst>
            </p:cNvPr>
            <p:cNvSpPr txBox="1"/>
            <p:nvPr/>
          </p:nvSpPr>
          <p:spPr>
            <a:xfrm>
              <a:off x="779815" y="4635611"/>
              <a:ext cx="220438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Organization level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BE05B4-B6CD-06D4-C174-26A137BC7731}"/>
                </a:ext>
              </a:extLst>
            </p:cNvPr>
            <p:cNvSpPr txBox="1"/>
            <p:nvPr/>
          </p:nvSpPr>
          <p:spPr>
            <a:xfrm>
              <a:off x="779815" y="422994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Personalization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D418C1-B63F-E29B-CE10-76D2B1676BC4}"/>
                </a:ext>
              </a:extLst>
            </p:cNvPr>
            <p:cNvSpPr txBox="1"/>
            <p:nvPr/>
          </p:nvSpPr>
          <p:spPr>
            <a:xfrm>
              <a:off x="779815" y="380934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Cost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34EAB-9FF0-74C6-9D6F-F71AF5642B55}"/>
                </a:ext>
              </a:extLst>
            </p:cNvPr>
            <p:cNvSpPr txBox="1"/>
            <p:nvPr/>
          </p:nvSpPr>
          <p:spPr>
            <a:xfrm>
              <a:off x="779815" y="342152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Synchrony, connectivity</a:t>
              </a: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38C0C7DB-3594-6D69-E14B-44E81C0CC00D}"/>
                </a:ext>
              </a:extLst>
            </p:cNvPr>
            <p:cNvSpPr txBox="1"/>
            <p:nvPr/>
          </p:nvSpPr>
          <p:spPr>
            <a:xfrm>
              <a:off x="779815" y="3005358"/>
              <a:ext cx="2204383" cy="24688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000">
                  <a:solidFill>
                    <a:srgbClr val="173616"/>
                  </a:solidFill>
                  <a:latin typeface="Montserrat Medium" pitchFamily="2" charset="0"/>
                </a:rPr>
                <a:t>User interface</a:t>
              </a:r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7A623B22-CA29-EEB8-289E-0A4C76F47B1F}"/>
              </a:ext>
            </a:extLst>
          </p:cNvPr>
          <p:cNvGrpSpPr/>
          <p:nvPr/>
        </p:nvGrpSpPr>
        <p:grpSpPr>
          <a:xfrm>
            <a:off x="5188989" y="827691"/>
            <a:ext cx="3375810" cy="3816161"/>
            <a:chOff x="5170791" y="943898"/>
            <a:chExt cx="3375810" cy="3816161"/>
          </a:xfrm>
        </p:grpSpPr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8E1DEF71-2E6F-8A9C-01CD-4AF95D33A70F}"/>
                </a:ext>
              </a:extLst>
            </p:cNvPr>
            <p:cNvSpPr/>
            <p:nvPr/>
          </p:nvSpPr>
          <p:spPr>
            <a:xfrm>
              <a:off x="5170791" y="943898"/>
              <a:ext cx="3237343" cy="368392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41000"/>
                  </a:schemeClr>
                </a:gs>
                <a:gs pos="50000">
                  <a:schemeClr val="bg1">
                    <a:alpha val="52000"/>
                  </a:schemeClr>
                </a:gs>
                <a:gs pos="100000">
                  <a:schemeClr val="bg1">
                    <a:shade val="100000"/>
                    <a:satMod val="115000"/>
                    <a:alpha val="27000"/>
                  </a:schemeClr>
                </a:gs>
              </a:gsLst>
              <a:lin ang="6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AA1979FC-5B79-24E2-7C4C-3C9E96FA93D6}"/>
                </a:ext>
              </a:extLst>
            </p:cNvPr>
            <p:cNvSpPr/>
            <p:nvPr/>
          </p:nvSpPr>
          <p:spPr>
            <a:xfrm>
              <a:off x="5309258" y="1180759"/>
              <a:ext cx="3237343" cy="3579300"/>
            </a:xfrm>
            <a:prstGeom prst="rect">
              <a:avLst/>
            </a:prstGeom>
            <a:noFill/>
            <a:ln>
              <a:solidFill>
                <a:srgbClr val="D0F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7" name="TextBox 2066">
            <a:extLst>
              <a:ext uri="{FF2B5EF4-FFF2-40B4-BE49-F238E27FC236}">
                <a16:creationId xmlns:a16="http://schemas.microsoft.com/office/drawing/2014/main" id="{86120ACE-9DC2-C397-1B27-AF00053139E6}"/>
              </a:ext>
            </a:extLst>
          </p:cNvPr>
          <p:cNvSpPr txBox="1"/>
          <p:nvPr/>
        </p:nvSpPr>
        <p:spPr>
          <a:xfrm>
            <a:off x="5494837" y="1783410"/>
            <a:ext cx="278181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Avid learners with </a:t>
            </a:r>
            <a:b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</a:br>
            <a:r>
              <a:rPr lang="en-US" sz="2000" b="1">
                <a:solidFill>
                  <a:srgbClr val="47936F"/>
                </a:solidFill>
                <a:effectLst/>
                <a:latin typeface="Montserrat" pitchFamily="2" charset="0"/>
              </a:rPr>
              <a:t>balanced note-taking methods </a:t>
            </a:r>
          </a:p>
          <a:p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and </a:t>
            </a:r>
            <a:r>
              <a:rPr lang="en-US" sz="2000" b="1">
                <a:solidFill>
                  <a:srgbClr val="47936F"/>
                </a:solidFill>
                <a:effectLst/>
                <a:latin typeface="Montserrat" pitchFamily="2" charset="0"/>
              </a:rPr>
              <a:t>moderate-high interest</a:t>
            </a:r>
            <a:r>
              <a:rPr lang="en-US" sz="20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.</a:t>
            </a:r>
            <a:endParaRPr lang="en-US" sz="2000" b="1">
              <a:solidFill>
                <a:schemeClr val="bg2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2071" name="Google Shape;163;p19">
            <a:extLst>
              <a:ext uri="{FF2B5EF4-FFF2-40B4-BE49-F238E27FC236}">
                <a16:creationId xmlns:a16="http://schemas.microsoft.com/office/drawing/2014/main" id="{2B3998AB-3B6F-8ACD-30CC-271E618B639A}"/>
              </a:ext>
            </a:extLst>
          </p:cNvPr>
          <p:cNvSpPr txBox="1">
            <a:spLocks/>
          </p:cNvSpPr>
          <p:nvPr/>
        </p:nvSpPr>
        <p:spPr>
          <a:xfrm>
            <a:off x="5114949" y="1793951"/>
            <a:ext cx="759775" cy="5031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5400">
                <a:solidFill>
                  <a:schemeClr val="bg2">
                    <a:lumMod val="10000"/>
                    <a:lumOff val="90000"/>
                  </a:schemeClr>
                </a:solidFill>
                <a:latin typeface="Montserrat Medium" pitchFamily="2" charset="0"/>
                <a:ea typeface="Lato Light"/>
                <a:cs typeface="Lato Light"/>
              </a:rPr>
              <a:t>“</a:t>
            </a:r>
            <a:endParaRPr lang="en-US" sz="5400">
              <a:solidFill>
                <a:schemeClr val="bg2">
                  <a:lumMod val="10000"/>
                  <a:lumOff val="9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2072" name="TextBox 2071">
            <a:extLst>
              <a:ext uri="{FF2B5EF4-FFF2-40B4-BE49-F238E27FC236}">
                <a16:creationId xmlns:a16="http://schemas.microsoft.com/office/drawing/2014/main" id="{D2E1FC4B-CE8A-7AFC-356F-CE87DE16103E}"/>
              </a:ext>
            </a:extLst>
          </p:cNvPr>
          <p:cNvSpPr txBox="1"/>
          <p:nvPr/>
        </p:nvSpPr>
        <p:spPr>
          <a:xfrm>
            <a:off x="6618664" y="2854202"/>
            <a:ext cx="598009" cy="923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54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>
                <a:solidFill>
                  <a:schemeClr val="tx1">
                    <a:lumMod val="95000"/>
                    <a:lumOff val="5000"/>
                    <a:alpha val="8000"/>
                  </a:schemeClr>
                </a:solidFill>
              </a:rPr>
              <a:t>”</a:t>
            </a:r>
            <a:endParaRPr lang="en-US">
              <a:solidFill>
                <a:schemeClr val="tx1">
                  <a:lumMod val="95000"/>
                  <a:lumOff val="5000"/>
                  <a:alpha val="8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750211"/>
      </p:ext>
    </p:extLst>
  </p:cSld>
  <p:clrMapOvr>
    <a:masterClrMapping/>
  </p:clrMapOvr>
  <p:transition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Customer understanding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1BE1F9-43C8-CA05-1CB6-9A6D932A8B4C}"/>
              </a:ext>
            </a:extLst>
          </p:cNvPr>
          <p:cNvGrpSpPr/>
          <p:nvPr/>
        </p:nvGrpSpPr>
        <p:grpSpPr>
          <a:xfrm>
            <a:off x="662400" y="1036800"/>
            <a:ext cx="1880099" cy="3067200"/>
            <a:chOff x="460800" y="1036800"/>
            <a:chExt cx="1880099" cy="306720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FF96287-BE97-793B-6D4E-4092B83BA02A}"/>
                </a:ext>
              </a:extLst>
            </p:cNvPr>
            <p:cNvSpPr/>
            <p:nvPr/>
          </p:nvSpPr>
          <p:spPr>
            <a:xfrm>
              <a:off x="460800" y="1036800"/>
              <a:ext cx="1836000" cy="3067200"/>
            </a:xfrm>
            <a:prstGeom prst="roundRect">
              <a:avLst>
                <a:gd name="adj" fmla="val 5687"/>
              </a:avLst>
            </a:prstGeom>
            <a:solidFill>
              <a:schemeClr val="tx2">
                <a:lumMod val="75000"/>
              </a:schemeClr>
            </a:solidFill>
            <a:ln w="3175"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37D4F33-09F5-FDF4-F0CF-67D9221A6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525" y="1281600"/>
              <a:ext cx="1130400" cy="113040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" name="Google Shape;163;p19">
              <a:extLst>
                <a:ext uri="{FF2B5EF4-FFF2-40B4-BE49-F238E27FC236}">
                  <a16:creationId xmlns:a16="http://schemas.microsoft.com/office/drawing/2014/main" id="{78EEE15C-9D4B-482C-6938-D7D9C0420C9E}"/>
                </a:ext>
              </a:extLst>
            </p:cNvPr>
            <p:cNvSpPr txBox="1">
              <a:spLocks/>
            </p:cNvSpPr>
            <p:nvPr/>
          </p:nvSpPr>
          <p:spPr>
            <a:xfrm>
              <a:off x="607234" y="2488950"/>
              <a:ext cx="1543132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rgbClr val="A8DBA7"/>
                  </a:solidFill>
                  <a:latin typeface="Montserrat Medium" panose="00000600000000000000" pitchFamily="2" charset="0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rgbClr val="D0F09F"/>
                  </a:solidFill>
                </a:rPr>
                <a:t>Mrs. Minh Hue Ng</a:t>
              </a:r>
            </a:p>
          </p:txBody>
        </p:sp>
        <p:pic>
          <p:nvPicPr>
            <p:cNvPr id="8" name="Graphic 7" descr="Map with pin outline">
              <a:extLst>
                <a:ext uri="{FF2B5EF4-FFF2-40B4-BE49-F238E27FC236}">
                  <a16:creationId xmlns:a16="http://schemas.microsoft.com/office/drawing/2014/main" id="{51494F28-CB47-450A-F08A-92442FFE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65343" y="3137341"/>
              <a:ext cx="228150" cy="228150"/>
            </a:xfrm>
            <a:prstGeom prst="rect">
              <a:avLst/>
            </a:prstGeom>
          </p:spPr>
        </p:pic>
        <p:pic>
          <p:nvPicPr>
            <p:cNvPr id="10" name="Graphic 9" descr="Briefcase outline">
              <a:extLst>
                <a:ext uri="{FF2B5EF4-FFF2-40B4-BE49-F238E27FC236}">
                  <a16:creationId xmlns:a16="http://schemas.microsoft.com/office/drawing/2014/main" id="{9A0BE411-4D8D-E74D-8CDB-942F09CD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5343" y="2802658"/>
              <a:ext cx="228150" cy="22815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991B3E-6A54-2A20-591D-AD291DDC0DF9}"/>
                </a:ext>
              </a:extLst>
            </p:cNvPr>
            <p:cNvSpPr txBox="1"/>
            <p:nvPr/>
          </p:nvSpPr>
          <p:spPr>
            <a:xfrm>
              <a:off x="797767" y="2793623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FPT University lecturer 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0FEC8-2CD9-42D1-BF5A-29A3DB46325B}"/>
                </a:ext>
              </a:extLst>
            </p:cNvPr>
            <p:cNvSpPr txBox="1"/>
            <p:nvPr/>
          </p:nvSpPr>
          <p:spPr>
            <a:xfrm>
              <a:off x="793493" y="3128306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Ho Chi Minh City</a:t>
              </a:r>
            </a:p>
          </p:txBody>
        </p:sp>
        <p:pic>
          <p:nvPicPr>
            <p:cNvPr id="16" name="Graphic 15" descr="Graduation cap outline">
              <a:extLst>
                <a:ext uri="{FF2B5EF4-FFF2-40B4-BE49-F238E27FC236}">
                  <a16:creationId xmlns:a16="http://schemas.microsoft.com/office/drawing/2014/main" id="{CB0124BB-503E-FD28-5F61-FA6A3B231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87925" y="3493629"/>
              <a:ext cx="228600" cy="2286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5AE6C3-AE9F-77A6-EFFB-E8B856A3E8CB}"/>
                </a:ext>
              </a:extLst>
            </p:cNvPr>
            <p:cNvSpPr txBox="1"/>
            <p:nvPr/>
          </p:nvSpPr>
          <p:spPr>
            <a:xfrm>
              <a:off x="793493" y="3453365"/>
              <a:ext cx="1543132" cy="53772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9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/>
                <a:t>Master in Theory and History of Art- HCM University of Fine Art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B1BA7BB-C350-8D52-11AE-8B1379F0D2BF}"/>
              </a:ext>
            </a:extLst>
          </p:cNvPr>
          <p:cNvSpPr txBox="1"/>
          <p:nvPr/>
        </p:nvSpPr>
        <p:spPr>
          <a:xfrm>
            <a:off x="2944800" y="103537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Behaviours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D5B5F9-BC31-614D-00A3-25773BFFAF94}"/>
              </a:ext>
            </a:extLst>
          </p:cNvPr>
          <p:cNvSpPr txBox="1"/>
          <p:nvPr/>
        </p:nvSpPr>
        <p:spPr>
          <a:xfrm>
            <a:off x="2944800" y="1269868"/>
            <a:ext cx="5292000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Regularly read books, do research on a topic, and make notes.</a:t>
            </a:r>
          </a:p>
          <a:p>
            <a:r>
              <a:rPr lang="en-US"/>
              <a:t>Use pdf reader software on your computer and make notes in Word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AF87FD-E7DE-0F42-D389-FF2FE5637E59}"/>
              </a:ext>
            </a:extLst>
          </p:cNvPr>
          <p:cNvSpPr txBox="1"/>
          <p:nvPr/>
        </p:nvSpPr>
        <p:spPr>
          <a:xfrm>
            <a:off x="2944800" y="283023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Needs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50249E-4F2C-1FC2-9DBB-7336458372C7}"/>
              </a:ext>
            </a:extLst>
          </p:cNvPr>
          <p:cNvSpPr txBox="1"/>
          <p:nvPr/>
        </p:nvSpPr>
        <p:spPr>
          <a:xfrm>
            <a:off x="2944800" y="3064728"/>
            <a:ext cx="4982400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- Ability to work offline of document management applications, automatically syncing when connected</a:t>
            </a:r>
          </a:p>
          <a:p>
            <a:r>
              <a:rPr lang="en-US"/>
              <a:t>- If highlighted, it will save the page number, author and book information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09B635-B024-F051-BF61-A54CFF58B4EB}"/>
              </a:ext>
            </a:extLst>
          </p:cNvPr>
          <p:cNvSpPr txBox="1"/>
          <p:nvPr/>
        </p:nvSpPr>
        <p:spPr>
          <a:xfrm>
            <a:off x="2944800" y="1819773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Difficulties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1DBD972-2DA1-76D3-E70F-C726538FE056}"/>
              </a:ext>
            </a:extLst>
          </p:cNvPr>
          <p:cNvSpPr txBox="1"/>
          <p:nvPr/>
        </p:nvSpPr>
        <p:spPr>
          <a:xfrm>
            <a:off x="2944800" y="2054262"/>
            <a:ext cx="4370400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Have to tab back and forth</a:t>
            </a:r>
          </a:p>
          <a:p>
            <a:r>
              <a:rPr lang="en-US"/>
              <a:t>Manage pages</a:t>
            </a:r>
          </a:p>
          <a:p>
            <a:r>
              <a:rPr lang="en-US"/>
              <a:t>Many many distributed notes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19B937A-B04A-3816-AD95-75264781F4C6}"/>
              </a:ext>
            </a:extLst>
          </p:cNvPr>
          <p:cNvSpPr txBox="1"/>
          <p:nvPr/>
        </p:nvSpPr>
        <p:spPr>
          <a:xfrm>
            <a:off x="2944800" y="3982868"/>
            <a:ext cx="4608000" cy="5504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200" b="1" i="1">
                <a:solidFill>
                  <a:srgbClr val="A8DBA7"/>
                </a:solidFill>
                <a:latin typeface="Montserrat Medium" pitchFamily="2" charset="0"/>
              </a:rPr>
              <a:t>“I want an app that can take notes directly on a pdf and then output a summary page.”</a:t>
            </a:r>
          </a:p>
        </p:txBody>
      </p:sp>
    </p:spTree>
    <p:extLst>
      <p:ext uri="{BB962C8B-B14F-4D97-AF65-F5344CB8AC3E}">
        <p14:creationId xmlns:p14="http://schemas.microsoft.com/office/powerpoint/2010/main" val="3685141647"/>
      </p:ext>
    </p:extLst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9B4E3C-EE99-6A76-7F14-D42945F6FBD7}"/>
              </a:ext>
            </a:extLst>
          </p:cNvPr>
          <p:cNvSpPr/>
          <p:nvPr/>
        </p:nvSpPr>
        <p:spPr>
          <a:xfrm>
            <a:off x="97526" y="1147446"/>
            <a:ext cx="4852219" cy="3864980"/>
          </a:xfrm>
          <a:prstGeom prst="rect">
            <a:avLst/>
          </a:prstGeom>
          <a:noFill/>
          <a:ln w="9525">
            <a:solidFill>
              <a:srgbClr val="77BE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85F76-847D-44B1-9080-B300BD3CDCD1}"/>
              </a:ext>
            </a:extLst>
          </p:cNvPr>
          <p:cNvSpPr txBox="1"/>
          <p:nvPr/>
        </p:nvSpPr>
        <p:spPr>
          <a:xfrm>
            <a:off x="329106" y="144959"/>
            <a:ext cx="4728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D0F09F"/>
                </a:solidFill>
                <a:latin typeface="Montserrat" panose="00000500000000000000" pitchFamily="2" charset="0"/>
              </a:rPr>
              <a:t>AGENDA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24148F0-2D0C-4014-83CE-850D34B09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3194" y="208769"/>
            <a:ext cx="303466" cy="22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9A900-45E2-4951-9EA9-E0570EA3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80" y="-2579873"/>
            <a:ext cx="1686161" cy="20862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6D20B5-3BF2-491B-AB72-13CB4FDABFD1}"/>
              </a:ext>
            </a:extLst>
          </p:cNvPr>
          <p:cNvSpPr txBox="1"/>
          <p:nvPr/>
        </p:nvSpPr>
        <p:spPr>
          <a:xfrm>
            <a:off x="5166365" y="1304081"/>
            <a:ext cx="2407892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MEET THE TEAM</a:t>
            </a:r>
            <a:endParaRPr lang="fr-FR" sz="900">
              <a:solidFill>
                <a:srgbClr val="47936F"/>
              </a:solidFill>
              <a:latin typeface="Montserrat" panose="00000500000000000000" pitchFamily="2" charset="0"/>
            </a:endParaRP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Team member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Spirit &amp; culture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CA04D-A772-4D9B-8952-7A78F76D6BCE}"/>
              </a:ext>
            </a:extLst>
          </p:cNvPr>
          <p:cNvSpPr txBox="1"/>
          <p:nvPr/>
        </p:nvSpPr>
        <p:spPr>
          <a:xfrm>
            <a:off x="5166365" y="2124972"/>
            <a:ext cx="2407892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Our ‘startup’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Overview information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Vision &amp; Mission</a:t>
            </a:r>
            <a:endParaRPr lang="en-US" sz="900">
              <a:solidFill>
                <a:srgbClr val="47936F"/>
              </a:solidFill>
              <a:latin typeface="Montserrat" panose="000005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8032C9-581B-4A44-91A5-335A2EC358A7}"/>
              </a:ext>
            </a:extLst>
          </p:cNvPr>
          <p:cNvCxnSpPr>
            <a:cxnSpLocks/>
          </p:cNvCxnSpPr>
          <p:nvPr/>
        </p:nvCxnSpPr>
        <p:spPr>
          <a:xfrm>
            <a:off x="5251275" y="4029597"/>
            <a:ext cx="2190362" cy="0"/>
          </a:xfrm>
          <a:prstGeom prst="line">
            <a:avLst/>
          </a:prstGeom>
          <a:ln>
            <a:solidFill>
              <a:srgbClr val="A8DB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man in black t-shirt sitting at the table using macbook pro">
            <a:extLst>
              <a:ext uri="{FF2B5EF4-FFF2-40B4-BE49-F238E27FC236}">
                <a16:creationId xmlns:a16="http://schemas.microsoft.com/office/drawing/2014/main" id="{98DF7FEC-9BC5-1736-4E86-7E33E0B8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9297" y="1288973"/>
            <a:ext cx="5795714" cy="38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D8BEE9-96C8-7F98-4D11-8B9F6B3A0431}"/>
              </a:ext>
            </a:extLst>
          </p:cNvPr>
          <p:cNvSpPr/>
          <p:nvPr/>
        </p:nvSpPr>
        <p:spPr>
          <a:xfrm>
            <a:off x="0" y="1278520"/>
            <a:ext cx="4852219" cy="3864980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11340-4BFE-DA93-C21D-348247D6040B}"/>
              </a:ext>
            </a:extLst>
          </p:cNvPr>
          <p:cNvSpPr txBox="1"/>
          <p:nvPr/>
        </p:nvSpPr>
        <p:spPr>
          <a:xfrm>
            <a:off x="5166365" y="2945863"/>
            <a:ext cx="240789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Problems &amp; Solutions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Current context &amp; difficulties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view information</a:t>
            </a:r>
          </a:p>
          <a:p>
            <a:pPr fontAlgn="base">
              <a:spcBef>
                <a:spcPts val="600"/>
              </a:spcBef>
            </a:pPr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What are we going to do?</a:t>
            </a:r>
          </a:p>
        </p:txBody>
      </p:sp>
    </p:spTree>
    <p:extLst>
      <p:ext uri="{BB962C8B-B14F-4D97-AF65-F5344CB8AC3E}">
        <p14:creationId xmlns:p14="http://schemas.microsoft.com/office/powerpoint/2010/main" val="2100795552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Customer understanding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7991B3E-6A54-2A20-591D-AD291DDC0DF9}"/>
              </a:ext>
            </a:extLst>
          </p:cNvPr>
          <p:cNvSpPr txBox="1"/>
          <p:nvPr/>
        </p:nvSpPr>
        <p:spPr>
          <a:xfrm>
            <a:off x="7177003" y="2714423"/>
            <a:ext cx="1543132" cy="39087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0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endParaRPr lang="en-US" sz="90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6D8D7F5-0DB4-C03A-0126-9CF0C3985B42}"/>
              </a:ext>
            </a:extLst>
          </p:cNvPr>
          <p:cNvGrpSpPr/>
          <p:nvPr/>
        </p:nvGrpSpPr>
        <p:grpSpPr>
          <a:xfrm>
            <a:off x="6458436" y="958225"/>
            <a:ext cx="1880099" cy="3227050"/>
            <a:chOff x="6840036" y="957600"/>
            <a:chExt cx="1880099" cy="322705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FF96287-BE97-793B-6D4E-4092B83BA02A}"/>
                </a:ext>
              </a:extLst>
            </p:cNvPr>
            <p:cNvSpPr/>
            <p:nvPr/>
          </p:nvSpPr>
          <p:spPr>
            <a:xfrm>
              <a:off x="6840036" y="957600"/>
              <a:ext cx="1836000" cy="3227050"/>
            </a:xfrm>
            <a:prstGeom prst="roundRect">
              <a:avLst>
                <a:gd name="adj" fmla="val 5687"/>
              </a:avLst>
            </a:prstGeom>
            <a:solidFill>
              <a:schemeClr val="tx2">
                <a:lumMod val="75000"/>
              </a:schemeClr>
            </a:solidFill>
            <a:ln w="3175"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098" name="Picture 2" descr="Có thể là hình ảnh về 1 người">
              <a:extLst>
                <a:ext uri="{FF2B5EF4-FFF2-40B4-BE49-F238E27FC236}">
                  <a16:creationId xmlns:a16="http://schemas.microsoft.com/office/drawing/2014/main" id="{81919CDA-42F9-1F4A-72C8-FBAF94FBEB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" t="11018" r="27" b="32716"/>
            <a:stretch/>
          </p:blipFill>
          <p:spPr bwMode="auto">
            <a:xfrm>
              <a:off x="7195761" y="1202400"/>
              <a:ext cx="1133856" cy="1133856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Google Shape;163;p19">
              <a:extLst>
                <a:ext uri="{FF2B5EF4-FFF2-40B4-BE49-F238E27FC236}">
                  <a16:creationId xmlns:a16="http://schemas.microsoft.com/office/drawing/2014/main" id="{78EEE15C-9D4B-482C-6938-D7D9C0420C9E}"/>
                </a:ext>
              </a:extLst>
            </p:cNvPr>
            <p:cNvSpPr txBox="1">
              <a:spLocks/>
            </p:cNvSpPr>
            <p:nvPr/>
          </p:nvSpPr>
          <p:spPr>
            <a:xfrm>
              <a:off x="6986470" y="2409750"/>
              <a:ext cx="1543132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rgbClr val="A8DBA7"/>
                  </a:solidFill>
                  <a:latin typeface="Montserrat Medium" panose="00000600000000000000" pitchFamily="2" charset="0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rgbClr val="D0F09F"/>
                  </a:solidFill>
                </a:rPr>
                <a:t>Ms. Bich Ngoc</a:t>
              </a:r>
            </a:p>
          </p:txBody>
        </p:sp>
        <p:pic>
          <p:nvPicPr>
            <p:cNvPr id="8" name="Graphic 7" descr="Map with pin outline">
              <a:extLst>
                <a:ext uri="{FF2B5EF4-FFF2-40B4-BE49-F238E27FC236}">
                  <a16:creationId xmlns:a16="http://schemas.microsoft.com/office/drawing/2014/main" id="{51494F28-CB47-450A-F08A-92442FFE70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68879" y="3410003"/>
              <a:ext cx="228150" cy="228150"/>
            </a:xfrm>
            <a:prstGeom prst="rect">
              <a:avLst/>
            </a:prstGeom>
          </p:spPr>
        </p:pic>
        <p:pic>
          <p:nvPicPr>
            <p:cNvPr id="10" name="Graphic 9" descr="Briefcase outline">
              <a:extLst>
                <a:ext uri="{FF2B5EF4-FFF2-40B4-BE49-F238E27FC236}">
                  <a16:creationId xmlns:a16="http://schemas.microsoft.com/office/drawing/2014/main" id="{9A0BE411-4D8D-E74D-8CDB-942F09CD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50838" y="3057351"/>
              <a:ext cx="228150" cy="22815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0FEC8-2CD9-42D1-BF5A-29A3DB46325B}"/>
                </a:ext>
              </a:extLst>
            </p:cNvPr>
            <p:cNvSpPr txBox="1"/>
            <p:nvPr/>
          </p:nvSpPr>
          <p:spPr>
            <a:xfrm>
              <a:off x="7177003" y="3400968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Miami, USA</a:t>
              </a:r>
            </a:p>
          </p:txBody>
        </p:sp>
        <p:pic>
          <p:nvPicPr>
            <p:cNvPr id="16" name="Graphic 15" descr="Graduation cap outline">
              <a:extLst>
                <a:ext uri="{FF2B5EF4-FFF2-40B4-BE49-F238E27FC236}">
                  <a16:creationId xmlns:a16="http://schemas.microsoft.com/office/drawing/2014/main" id="{CB0124BB-503E-FD28-5F61-FA6A3B231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968654" y="3674106"/>
              <a:ext cx="228600" cy="2286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5AE6C3-AE9F-77A6-EFFB-E8B856A3E8CB}"/>
                </a:ext>
              </a:extLst>
            </p:cNvPr>
            <p:cNvSpPr txBox="1"/>
            <p:nvPr/>
          </p:nvSpPr>
          <p:spPr>
            <a:xfrm>
              <a:off x="7172729" y="3663494"/>
              <a:ext cx="1356873" cy="34534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9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Freshman at Miami University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C358C9F-DCAD-CE0E-579F-88D69778F2DF}"/>
                </a:ext>
              </a:extLst>
            </p:cNvPr>
            <p:cNvSpPr txBox="1"/>
            <p:nvPr/>
          </p:nvSpPr>
          <p:spPr>
            <a:xfrm>
              <a:off x="7154954" y="3085555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Former Partnership Intern at Amanotes</a:t>
              </a:r>
            </a:p>
          </p:txBody>
        </p:sp>
        <p:pic>
          <p:nvPicPr>
            <p:cNvPr id="11" name="Graphic 10" descr="Daily calendar outline">
              <a:extLst>
                <a:ext uri="{FF2B5EF4-FFF2-40B4-BE49-F238E27FC236}">
                  <a16:creationId xmlns:a16="http://schemas.microsoft.com/office/drawing/2014/main" id="{67B4EBE2-A885-A2FA-273D-1294EB9F2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968654" y="2752068"/>
              <a:ext cx="228600" cy="2286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18C3B3-7A5C-77A2-6C50-C0770BB224D3}"/>
                </a:ext>
              </a:extLst>
            </p:cNvPr>
            <p:cNvSpPr txBox="1"/>
            <p:nvPr/>
          </p:nvSpPr>
          <p:spPr>
            <a:xfrm>
              <a:off x="7166114" y="2743258"/>
              <a:ext cx="154313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900"/>
                <a:t>22 year-olds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9987232-0142-C161-C570-476AA00A90CD}"/>
              </a:ext>
            </a:extLst>
          </p:cNvPr>
          <p:cNvSpPr txBox="1"/>
          <p:nvPr/>
        </p:nvSpPr>
        <p:spPr>
          <a:xfrm>
            <a:off x="750646" y="957600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Behaviours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E268EF-73B2-808E-2632-25EDB9E125CD}"/>
              </a:ext>
            </a:extLst>
          </p:cNvPr>
          <p:cNvSpPr txBox="1"/>
          <p:nvPr/>
        </p:nvSpPr>
        <p:spPr>
          <a:xfrm>
            <a:off x="750646" y="1192089"/>
            <a:ext cx="5292000" cy="67415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Often read specialized material provided by the instructor, which can be hundreds or thousands of pages.</a:t>
            </a:r>
          </a:p>
          <a:p>
            <a:r>
              <a:rPr lang="en-US"/>
              <a:t>Use tablet to read the file and make notes directly on it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8AD70-01AF-517C-8B3A-A0ED8B9FC6C3}"/>
              </a:ext>
            </a:extLst>
          </p:cNvPr>
          <p:cNvSpPr txBox="1"/>
          <p:nvPr/>
        </p:nvSpPr>
        <p:spPr>
          <a:xfrm>
            <a:off x="750646" y="3155660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Needs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3605A94-C2CD-3F62-DB83-B2BA8E6F662D}"/>
              </a:ext>
            </a:extLst>
          </p:cNvPr>
          <p:cNvSpPr txBox="1"/>
          <p:nvPr/>
        </p:nvSpPr>
        <p:spPr>
          <a:xfrm>
            <a:off x="750646" y="3390149"/>
            <a:ext cx="49824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- New way to interact and note when she have to use laptop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B1571-2FA4-4DA0-92FE-5BAC5E47C51B}"/>
              </a:ext>
            </a:extLst>
          </p:cNvPr>
          <p:cNvSpPr txBox="1"/>
          <p:nvPr/>
        </p:nvSpPr>
        <p:spPr>
          <a:xfrm>
            <a:off x="750646" y="2015594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Difficulties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07E71DB-8D56-3606-B5F7-FE7AAB12BC32}"/>
              </a:ext>
            </a:extLst>
          </p:cNvPr>
          <p:cNvSpPr txBox="1"/>
          <p:nvPr/>
        </p:nvSpPr>
        <p:spPr>
          <a:xfrm>
            <a:off x="750646" y="2250083"/>
            <a:ext cx="4370400" cy="87421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Lots of resource and files to manage</a:t>
            </a:r>
          </a:p>
          <a:p>
            <a:r>
              <a:rPr lang="en-US"/>
              <a:t>Low speed when taking note by typing</a:t>
            </a:r>
          </a:p>
          <a:p>
            <a:r>
              <a:rPr lang="en-US"/>
              <a:t>Fucnctionality of her productivity app are quite inconvenient when it come to Macbook, Iphone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4F10E8F-ECA7-B3D4-C89B-90EC2D372117}"/>
              </a:ext>
            </a:extLst>
          </p:cNvPr>
          <p:cNvSpPr txBox="1"/>
          <p:nvPr/>
        </p:nvSpPr>
        <p:spPr>
          <a:xfrm>
            <a:off x="750646" y="4011857"/>
            <a:ext cx="5707790" cy="5504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200" b="1" i="1">
                <a:solidFill>
                  <a:srgbClr val="A8DBA7"/>
                </a:solidFill>
                <a:latin typeface="Montserrat Medium" pitchFamily="2" charset="0"/>
              </a:rPr>
              <a:t>“I feel that the current process is smooth and effective, </a:t>
            </a:r>
          </a:p>
          <a:p>
            <a:r>
              <a:rPr lang="en-US" sz="1200" b="1" i="1">
                <a:solidFill>
                  <a:srgbClr val="A8DBA7"/>
                </a:solidFill>
                <a:latin typeface="Montserrat Medium" pitchFamily="2" charset="0"/>
              </a:rPr>
              <a:t>I appreciate writing notes by hand whether on paper or on a tablet.”</a:t>
            </a:r>
          </a:p>
        </p:txBody>
      </p:sp>
    </p:spTree>
    <p:extLst>
      <p:ext uri="{BB962C8B-B14F-4D97-AF65-F5344CB8AC3E}">
        <p14:creationId xmlns:p14="http://schemas.microsoft.com/office/powerpoint/2010/main" val="2347612133"/>
      </p:ext>
    </p:extLst>
  </p:cSld>
  <p:clrMapOvr>
    <a:masterClrMapping/>
  </p:clrMapOvr>
  <p:transition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Market understanding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A41D1FA-17E7-28D6-CD56-D019F18561D0}"/>
              </a:ext>
            </a:extLst>
          </p:cNvPr>
          <p:cNvGrpSpPr/>
          <p:nvPr/>
        </p:nvGrpSpPr>
        <p:grpSpPr>
          <a:xfrm>
            <a:off x="284324" y="761640"/>
            <a:ext cx="3721964" cy="1168678"/>
            <a:chOff x="729733" y="1614149"/>
            <a:chExt cx="3955072" cy="11686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3A0331-FE4F-0E15-D58F-1DDAE515CB62}"/>
                </a:ext>
              </a:extLst>
            </p:cNvPr>
            <p:cNvSpPr txBox="1"/>
            <p:nvPr/>
          </p:nvSpPr>
          <p:spPr>
            <a:xfrm>
              <a:off x="1270168" y="1822525"/>
              <a:ext cx="238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D0F09F"/>
                  </a:solidFill>
                  <a:latin typeface="Montserrat" pitchFamily="2" charset="0"/>
                </a:rPr>
                <a:t>Note-taking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B3B4A9-AC27-BC42-AC2F-A6485005F271}"/>
                </a:ext>
              </a:extLst>
            </p:cNvPr>
            <p:cNvSpPr txBox="1"/>
            <p:nvPr/>
          </p:nvSpPr>
          <p:spPr>
            <a:xfrm>
              <a:off x="850930" y="2006739"/>
              <a:ext cx="114870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" pitchFamily="2" charset="0"/>
                </a:rPr>
                <a:t>Wiki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DD478B-C5CD-7504-1975-5E065B608721}"/>
                </a:ext>
              </a:extLst>
            </p:cNvPr>
            <p:cNvSpPr txBox="1"/>
            <p:nvPr/>
          </p:nvSpPr>
          <p:spPr>
            <a:xfrm>
              <a:off x="1981375" y="1614149"/>
              <a:ext cx="22245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3">
                      <a:lumMod val="75000"/>
                    </a:schemeClr>
                  </a:solidFill>
                  <a:latin typeface="Montserrat" pitchFamily="2" charset="0"/>
                </a:rPr>
                <a:t>Document reader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FC0FEC-DD73-7DEE-E4FA-AC13007B5CD8}"/>
                </a:ext>
              </a:extLst>
            </p:cNvPr>
            <p:cNvSpPr txBox="1"/>
            <p:nvPr/>
          </p:nvSpPr>
          <p:spPr>
            <a:xfrm>
              <a:off x="1843311" y="2171992"/>
              <a:ext cx="23818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1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Knowledge base platform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FF91CD-4772-654B-F523-A10863C62A0F}"/>
                </a:ext>
              </a:extLst>
            </p:cNvPr>
            <p:cNvSpPr txBox="1"/>
            <p:nvPr/>
          </p:nvSpPr>
          <p:spPr>
            <a:xfrm>
              <a:off x="1075137" y="2521217"/>
              <a:ext cx="360966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100">
                  <a:solidFill>
                    <a:srgbClr val="77BE9C"/>
                  </a:solidFill>
                </a:rPr>
                <a:t>Personal information manager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6128F-50C9-CD4E-8DD7-FC062ECA06D7}"/>
                </a:ext>
              </a:extLst>
            </p:cNvPr>
            <p:cNvSpPr txBox="1"/>
            <p:nvPr/>
          </p:nvSpPr>
          <p:spPr>
            <a:xfrm>
              <a:off x="729733" y="2362072"/>
              <a:ext cx="20979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800">
                  <a:solidFill>
                    <a:srgbClr val="47936F"/>
                  </a:solidFill>
                </a:rPr>
                <a:t>Document collaborator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DFE52C-FCA5-9F18-E50B-77AB53006829}"/>
                </a:ext>
              </a:extLst>
            </p:cNvPr>
            <p:cNvSpPr txBox="1"/>
            <p:nvPr/>
          </p:nvSpPr>
          <p:spPr>
            <a:xfrm>
              <a:off x="863099" y="1651406"/>
              <a:ext cx="16813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200">
                  <a:solidFill>
                    <a:srgbClr val="3D90B9"/>
                  </a:solidFill>
                </a:rPr>
                <a:t>Learning aid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492BD55-6797-CCB3-AEEC-E8C35B1078E0}"/>
              </a:ext>
            </a:extLst>
          </p:cNvPr>
          <p:cNvSpPr txBox="1"/>
          <p:nvPr/>
        </p:nvSpPr>
        <p:spPr>
          <a:xfrm>
            <a:off x="369390" y="2046869"/>
            <a:ext cx="3088481" cy="27699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 b="1">
                <a:solidFill>
                  <a:srgbClr val="A8DBA7"/>
                </a:solidFill>
                <a:latin typeface="Montserrat" pitchFamily="2" charset="0"/>
              </a:defRPr>
            </a:lvl1pPr>
          </a:lstStyle>
          <a:p>
            <a:r>
              <a:rPr lang="en-US" sz="1200" b="0" i="1">
                <a:solidFill>
                  <a:srgbClr val="D0F09F"/>
                </a:solidFill>
              </a:rPr>
              <a:t>“A second brain for you, forever”</a:t>
            </a:r>
          </a:p>
        </p:txBody>
      </p:sp>
      <p:sp>
        <p:nvSpPr>
          <p:cNvPr id="43" name="Google Shape;163;p19">
            <a:extLst>
              <a:ext uri="{FF2B5EF4-FFF2-40B4-BE49-F238E27FC236}">
                <a16:creationId xmlns:a16="http://schemas.microsoft.com/office/drawing/2014/main" id="{E18ECAD5-A7A0-D576-D5B7-DD30A77A8C74}"/>
              </a:ext>
            </a:extLst>
          </p:cNvPr>
          <p:cNvSpPr txBox="1">
            <a:spLocks/>
          </p:cNvSpPr>
          <p:nvPr/>
        </p:nvSpPr>
        <p:spPr>
          <a:xfrm>
            <a:off x="4032298" y="49161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rgbClr val="A8DBA7"/>
                </a:solidFill>
                <a:latin typeface="Montserrat Medium" panose="00000600000000000000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Market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CEAC6-2699-B013-5274-A2CB904B4AA4}"/>
              </a:ext>
            </a:extLst>
          </p:cNvPr>
          <p:cNvSpPr txBox="1"/>
          <p:nvPr/>
        </p:nvSpPr>
        <p:spPr>
          <a:xfrm>
            <a:off x="4095908" y="3929257"/>
            <a:ext cx="1729043" cy="642656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None/>
              <a:defRPr sz="1200" b="1">
                <a:solidFill>
                  <a:srgbClr val="A8DBA7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No restrictions on law or government</a:t>
            </a:r>
          </a:p>
        </p:txBody>
      </p:sp>
      <p:sp>
        <p:nvSpPr>
          <p:cNvPr id="4" name="Google Shape;163;p19">
            <a:extLst>
              <a:ext uri="{FF2B5EF4-FFF2-40B4-BE49-F238E27FC236}">
                <a16:creationId xmlns:a16="http://schemas.microsoft.com/office/drawing/2014/main" id="{C6157521-1EF6-EF0E-9304-C8F8761DDB75}"/>
              </a:ext>
            </a:extLst>
          </p:cNvPr>
          <p:cNvSpPr txBox="1">
            <a:spLocks/>
          </p:cNvSpPr>
          <p:nvPr/>
        </p:nvSpPr>
        <p:spPr>
          <a:xfrm>
            <a:off x="4026364" y="2722402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A8DBA7"/>
                </a:solidFill>
                <a:latin typeface="Montserrat Medium" panose="00000600000000000000" pitchFamily="2" charset="0"/>
              </a:rPr>
              <a:t>Key Players</a:t>
            </a:r>
            <a:endParaRPr lang="en-US">
              <a:solidFill>
                <a:srgbClr val="A8DBA7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C31B63-CD44-1CD8-258E-CD07A9912437}"/>
              </a:ext>
            </a:extLst>
          </p:cNvPr>
          <p:cNvGrpSpPr/>
          <p:nvPr/>
        </p:nvGrpSpPr>
        <p:grpSpPr>
          <a:xfrm>
            <a:off x="4026364" y="3009029"/>
            <a:ext cx="4488374" cy="779017"/>
            <a:chOff x="4026364" y="3009029"/>
            <a:chExt cx="4488374" cy="77901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115E0A-7359-375D-9BF0-E82C22A3133F}"/>
                </a:ext>
              </a:extLst>
            </p:cNvPr>
            <p:cNvSpPr txBox="1"/>
            <p:nvPr/>
          </p:nvSpPr>
          <p:spPr>
            <a:xfrm>
              <a:off x="4026364" y="300902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Google (US)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AB155-4382-ED32-42D0-B07B6EE05E0D}"/>
                </a:ext>
              </a:extLst>
            </p:cNvPr>
            <p:cNvSpPr txBox="1"/>
            <p:nvPr/>
          </p:nvSpPr>
          <p:spPr>
            <a:xfrm>
              <a:off x="4026364" y="3248001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Evernote (US)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471A5-C6F9-BA1E-C32C-9C38F6B11D39}"/>
                </a:ext>
              </a:extLst>
            </p:cNvPr>
            <p:cNvSpPr txBox="1"/>
            <p:nvPr/>
          </p:nvSpPr>
          <p:spPr>
            <a:xfrm>
              <a:off x="4026364" y="348026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Dropbox (US)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381549-2EB9-42FB-4D06-0F75304E922D}"/>
                </a:ext>
              </a:extLst>
            </p:cNvPr>
            <p:cNvSpPr txBox="1"/>
            <p:nvPr/>
          </p:nvSpPr>
          <p:spPr>
            <a:xfrm>
              <a:off x="7041383" y="300902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Microsoft (US)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9F37BF-4B7B-DAFE-A6FC-23B63C9A1F43}"/>
                </a:ext>
              </a:extLst>
            </p:cNvPr>
            <p:cNvSpPr txBox="1"/>
            <p:nvPr/>
          </p:nvSpPr>
          <p:spPr>
            <a:xfrm>
              <a:off x="5459165" y="300902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Apple (US)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F28225-7A68-568A-D0FB-4077E0E2056A}"/>
                </a:ext>
              </a:extLst>
            </p:cNvPr>
            <p:cNvSpPr txBox="1"/>
            <p:nvPr/>
          </p:nvSpPr>
          <p:spPr>
            <a:xfrm>
              <a:off x="5459165" y="3248001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Notion (US)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E9C83A-6D99-A72D-D45A-196DA1F00D74}"/>
                </a:ext>
              </a:extLst>
            </p:cNvPr>
            <p:cNvSpPr txBox="1"/>
            <p:nvPr/>
          </p:nvSpPr>
          <p:spPr>
            <a:xfrm>
              <a:off x="5459165" y="348026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Typora (China)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D16BA5-303D-9F11-F3E5-108CCE83FADB}"/>
                </a:ext>
              </a:extLst>
            </p:cNvPr>
            <p:cNvSpPr txBox="1"/>
            <p:nvPr/>
          </p:nvSpPr>
          <p:spPr>
            <a:xfrm>
              <a:off x="7051698" y="3246449"/>
              <a:ext cx="1463040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000">
                  <a:latin typeface="Montserrat" pitchFamily="2" charset="0"/>
                </a:rPr>
                <a:t>Milanote (Australia)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A69495C-7BCE-C508-9450-D86E66242640}"/>
              </a:ext>
            </a:extLst>
          </p:cNvPr>
          <p:cNvSpPr txBox="1"/>
          <p:nvPr/>
        </p:nvSpPr>
        <p:spPr>
          <a:xfrm>
            <a:off x="6078331" y="4659670"/>
            <a:ext cx="295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defRPr>
            </a:lvl1pPr>
          </a:lstStyle>
          <a:p>
            <a:pPr algn="r"/>
            <a:r>
              <a:rPr lang="en-US" sz="900" b="1"/>
              <a:t>Note Taking App Market - Global Industry Analysis and Forecast (2022-2029) </a:t>
            </a:r>
            <a:r>
              <a:rPr lang="en-US" sz="900"/>
              <a:t>- MMR</a:t>
            </a:r>
          </a:p>
        </p:txBody>
      </p:sp>
      <p:graphicFrame>
        <p:nvGraphicFramePr>
          <p:cNvPr id="32" name="Chart 31">
            <a:extLst>
              <a:ext uri="{FF2B5EF4-FFF2-40B4-BE49-F238E27FC236}">
                <a16:creationId xmlns:a16="http://schemas.microsoft.com/office/drawing/2014/main" id="{B40A0019-3CFE-E526-E4B0-BDAA60A245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8848853"/>
              </p:ext>
            </p:extLst>
          </p:nvPr>
        </p:nvGraphicFramePr>
        <p:xfrm>
          <a:off x="4827777" y="815991"/>
          <a:ext cx="2744016" cy="16152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A18A0026-CF4C-35C6-BC4B-70F6C6060CA7}"/>
              </a:ext>
            </a:extLst>
          </p:cNvPr>
          <p:cNvSpPr txBox="1"/>
          <p:nvPr/>
        </p:nvSpPr>
        <p:spPr>
          <a:xfrm>
            <a:off x="5494076" y="629609"/>
            <a:ext cx="2069547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pPr algn="r"/>
            <a:r>
              <a:rPr lang="en-US" sz="1100" i="1">
                <a:latin typeface="Montserrat" pitchFamily="2" charset="0"/>
              </a:rPr>
              <a:t>in US$ Billion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262022A-89E9-474C-E5C6-92821CCE79F2}"/>
              </a:ext>
            </a:extLst>
          </p:cNvPr>
          <p:cNvCxnSpPr>
            <a:cxnSpLocks/>
          </p:cNvCxnSpPr>
          <p:nvPr/>
        </p:nvCxnSpPr>
        <p:spPr>
          <a:xfrm flipV="1">
            <a:off x="5559219" y="1161445"/>
            <a:ext cx="1311295" cy="5802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7F860F0-4640-B2F0-2224-15017BA20F40}"/>
              </a:ext>
            </a:extLst>
          </p:cNvPr>
          <p:cNvSpPr txBox="1"/>
          <p:nvPr/>
        </p:nvSpPr>
        <p:spPr>
          <a:xfrm rot="20123466">
            <a:off x="5585400" y="1227957"/>
            <a:ext cx="1045141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 sz="1100">
                <a:solidFill>
                  <a:srgbClr val="A8DBA7"/>
                </a:solidFill>
                <a:latin typeface="Montserrat" pitchFamily="2" charset="0"/>
              </a:rPr>
              <a:t>CAGR 16.4%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8155B11-7CA2-7556-FAEB-F4048CA68EEC}"/>
              </a:ext>
            </a:extLst>
          </p:cNvPr>
          <p:cNvSpPr txBox="1"/>
          <p:nvPr/>
        </p:nvSpPr>
        <p:spPr>
          <a:xfrm>
            <a:off x="4706192" y="2401195"/>
            <a:ext cx="3271132" cy="246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0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algn="ctr"/>
            <a:r>
              <a:rPr lang="en-US" sz="1050" b="1">
                <a:solidFill>
                  <a:srgbClr val="A8DBA7"/>
                </a:solidFill>
              </a:rPr>
              <a:t>3.21 </a:t>
            </a:r>
            <a:r>
              <a:rPr lang="en-US" sz="1050"/>
              <a:t>(IAP)  + </a:t>
            </a:r>
            <a:r>
              <a:rPr lang="en-US" sz="1050" b="1">
                <a:solidFill>
                  <a:srgbClr val="A8DBA7"/>
                </a:solidFill>
              </a:rPr>
              <a:t>0.15</a:t>
            </a:r>
            <a:r>
              <a:rPr lang="en-US" sz="1050"/>
              <a:t> (Paid app) + </a:t>
            </a:r>
            <a:r>
              <a:rPr lang="en-US" sz="1050" b="1">
                <a:solidFill>
                  <a:srgbClr val="A8DBA7"/>
                </a:solidFill>
              </a:rPr>
              <a:t>5.91 </a:t>
            </a:r>
            <a:r>
              <a:rPr lang="en-US" sz="1050"/>
              <a:t>(Advertising)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464DDF-06D1-8523-B1B4-FFC69A6F55AE}"/>
              </a:ext>
            </a:extLst>
          </p:cNvPr>
          <p:cNvSpPr txBox="1"/>
          <p:nvPr/>
        </p:nvSpPr>
        <p:spPr>
          <a:xfrm>
            <a:off x="221866" y="2507705"/>
            <a:ext cx="2515023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Demand-side economy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E5805B8-8173-444A-D77C-45E9A2281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19" y="2866352"/>
            <a:ext cx="3249400" cy="181465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7820247-3F8D-E382-82B9-82676C341F41}"/>
              </a:ext>
            </a:extLst>
          </p:cNvPr>
          <p:cNvSpPr txBox="1"/>
          <p:nvPr/>
        </p:nvSpPr>
        <p:spPr>
          <a:xfrm>
            <a:off x="280422" y="4798170"/>
            <a:ext cx="46080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defRPr sz="900" b="1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defRPr>
            </a:lvl1pPr>
          </a:lstStyle>
          <a:p>
            <a:pPr algn="l"/>
            <a:r>
              <a:rPr lang="en-US"/>
              <a:t>Vietnam’s Search for Tomorrow – </a:t>
            </a:r>
            <a:r>
              <a:rPr lang="en-US" b="0"/>
              <a:t>Google Vietnam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315A5A-C4A1-2CF6-1E01-88C82958DDD7}"/>
              </a:ext>
            </a:extLst>
          </p:cNvPr>
          <p:cNvCxnSpPr>
            <a:cxnSpLocks/>
          </p:cNvCxnSpPr>
          <p:nvPr/>
        </p:nvCxnSpPr>
        <p:spPr>
          <a:xfrm>
            <a:off x="3758400" y="289569"/>
            <a:ext cx="0" cy="4585659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3CC32E-4E4C-37E9-4EF7-8D6DCBBBE14B}"/>
              </a:ext>
            </a:extLst>
          </p:cNvPr>
          <p:cNvSpPr txBox="1"/>
          <p:nvPr/>
        </p:nvSpPr>
        <p:spPr>
          <a:xfrm>
            <a:off x="6647160" y="3929257"/>
            <a:ext cx="1729043" cy="642656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None/>
              <a:defRPr sz="1200" b="1">
                <a:solidFill>
                  <a:srgbClr val="A8DBA7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Global scope development  potential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1ADF7D-3143-D22A-CE8D-CD620E30E4B3}"/>
              </a:ext>
            </a:extLst>
          </p:cNvPr>
          <p:cNvCxnSpPr/>
          <p:nvPr/>
        </p:nvCxnSpPr>
        <p:spPr>
          <a:xfrm>
            <a:off x="5940000" y="4250585"/>
            <a:ext cx="588849" cy="0"/>
          </a:xfrm>
          <a:prstGeom prst="straightConnector1">
            <a:avLst/>
          </a:prstGeom>
          <a:ln w="6350">
            <a:solidFill>
              <a:schemeClr val="accent4">
                <a:lumMod val="20000"/>
                <a:lumOff val="8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10557"/>
      </p:ext>
    </p:extLst>
  </p:cSld>
  <p:clrMapOvr>
    <a:masterClrMapping/>
  </p:clrMapOvr>
  <p:transition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39D87D-2DE2-67E5-DB83-71B9D5F8A3D5}"/>
              </a:ext>
            </a:extLst>
          </p:cNvPr>
          <p:cNvSpPr/>
          <p:nvPr/>
        </p:nvSpPr>
        <p:spPr>
          <a:xfrm>
            <a:off x="525780" y="1340692"/>
            <a:ext cx="4739640" cy="1212442"/>
          </a:xfrm>
          <a:prstGeom prst="roundRect">
            <a:avLst>
              <a:gd name="adj" fmla="val 2225"/>
            </a:avLst>
          </a:pr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Market trend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04DC64-7AD0-1958-DD8B-7EFC2B977B48}"/>
              </a:ext>
            </a:extLst>
          </p:cNvPr>
          <p:cNvSpPr txBox="1"/>
          <p:nvPr/>
        </p:nvSpPr>
        <p:spPr>
          <a:xfrm>
            <a:off x="449827" y="869947"/>
            <a:ext cx="4608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D0F09F"/>
                </a:solidFill>
                <a:latin typeface="Montserrat" pitchFamily="2" charset="0"/>
              </a:rPr>
              <a:t>Modularize into minor domain </a:t>
            </a:r>
          </a:p>
        </p:txBody>
      </p:sp>
      <p:pic>
        <p:nvPicPr>
          <p:cNvPr id="5122" name="Picture 2" descr="Substack - A new model for publishing">
            <a:extLst>
              <a:ext uri="{FF2B5EF4-FFF2-40B4-BE49-F238E27FC236}">
                <a16:creationId xmlns:a16="http://schemas.microsoft.com/office/drawing/2014/main" id="{F1B59D80-E4DF-A9B8-4D5A-78B92F27ED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97" y="869947"/>
            <a:ext cx="3546084" cy="400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51CFAB-9252-CA31-BBE3-DCDCBBC323A7}"/>
              </a:ext>
            </a:extLst>
          </p:cNvPr>
          <p:cNvGrpSpPr/>
          <p:nvPr/>
        </p:nvGrpSpPr>
        <p:grpSpPr>
          <a:xfrm>
            <a:off x="1033680" y="1505140"/>
            <a:ext cx="594360" cy="938058"/>
            <a:chOff x="879372" y="1325160"/>
            <a:chExt cx="594360" cy="938058"/>
          </a:xfrm>
        </p:grpSpPr>
        <p:pic>
          <p:nvPicPr>
            <p:cNvPr id="5126" name="Picture 6" descr="Substack Referral Integration">
              <a:extLst>
                <a:ext uri="{FF2B5EF4-FFF2-40B4-BE49-F238E27FC236}">
                  <a16:creationId xmlns:a16="http://schemas.microsoft.com/office/drawing/2014/main" id="{BBFD5EF2-F95D-0A2B-D913-2A28142E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372" y="1325160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63;p19">
              <a:extLst>
                <a:ext uri="{FF2B5EF4-FFF2-40B4-BE49-F238E27FC236}">
                  <a16:creationId xmlns:a16="http://schemas.microsoft.com/office/drawing/2014/main" id="{1FD2950B-0826-A6EC-3FF0-F51FE8FA95FF}"/>
                </a:ext>
              </a:extLst>
            </p:cNvPr>
            <p:cNvSpPr txBox="1">
              <a:spLocks/>
            </p:cNvSpPr>
            <p:nvPr/>
          </p:nvSpPr>
          <p:spPr>
            <a:xfrm>
              <a:off x="879372" y="2005484"/>
              <a:ext cx="594360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  <a:latin typeface="Montserrat" pitchFamily="2" charset="0"/>
                </a:rPr>
                <a:t>Read</a:t>
              </a:r>
              <a:endParaRPr lang="en-US" sz="1100">
                <a:solidFill>
                  <a:schemeClr val="accent3"/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0C5096-600B-7B83-A1BA-45943AE79133}"/>
              </a:ext>
            </a:extLst>
          </p:cNvPr>
          <p:cNvGrpSpPr/>
          <p:nvPr/>
        </p:nvGrpSpPr>
        <p:grpSpPr>
          <a:xfrm>
            <a:off x="3883281" y="1505140"/>
            <a:ext cx="1175416" cy="938058"/>
            <a:chOff x="1752600" y="1325160"/>
            <a:chExt cx="1175416" cy="938058"/>
          </a:xfrm>
        </p:grpSpPr>
        <p:pic>
          <p:nvPicPr>
            <p:cNvPr id="5128" name="Picture 8" descr="Instagram - Wikipedia">
              <a:extLst>
                <a:ext uri="{FF2B5EF4-FFF2-40B4-BE49-F238E27FC236}">
                  <a16:creationId xmlns:a16="http://schemas.microsoft.com/office/drawing/2014/main" id="{5C97C848-7B49-EB1A-AD8B-9634390FB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3128" y="1325160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Google Shape;163;p19">
              <a:extLst>
                <a:ext uri="{FF2B5EF4-FFF2-40B4-BE49-F238E27FC236}">
                  <a16:creationId xmlns:a16="http://schemas.microsoft.com/office/drawing/2014/main" id="{F192714F-3949-FF5C-9C57-74971479C7C9}"/>
                </a:ext>
              </a:extLst>
            </p:cNvPr>
            <p:cNvSpPr txBox="1">
              <a:spLocks/>
            </p:cNvSpPr>
            <p:nvPr/>
          </p:nvSpPr>
          <p:spPr>
            <a:xfrm>
              <a:off x="1752600" y="2005484"/>
              <a:ext cx="1175416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  <a:latin typeface="Montserrat" pitchFamily="2" charset="0"/>
                </a:rPr>
                <a:t>Share images</a:t>
              </a:r>
              <a:endParaRPr lang="en-US" sz="1100">
                <a:solidFill>
                  <a:schemeClr val="accent3"/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D8903B1-B4F3-258F-A32E-B6F29E1C1363}"/>
              </a:ext>
            </a:extLst>
          </p:cNvPr>
          <p:cNvGrpSpPr/>
          <p:nvPr/>
        </p:nvGrpSpPr>
        <p:grpSpPr>
          <a:xfrm>
            <a:off x="2531956" y="1505140"/>
            <a:ext cx="773460" cy="938058"/>
            <a:chOff x="3335610" y="1325160"/>
            <a:chExt cx="773460" cy="938058"/>
          </a:xfrm>
        </p:grpSpPr>
        <p:sp>
          <p:nvSpPr>
            <p:cNvPr id="4" name="Google Shape;163;p19">
              <a:extLst>
                <a:ext uri="{FF2B5EF4-FFF2-40B4-BE49-F238E27FC236}">
                  <a16:creationId xmlns:a16="http://schemas.microsoft.com/office/drawing/2014/main" id="{8C7CE076-B41D-0577-5D98-D43B1B3EFD5D}"/>
                </a:ext>
              </a:extLst>
            </p:cNvPr>
            <p:cNvSpPr txBox="1">
              <a:spLocks/>
            </p:cNvSpPr>
            <p:nvPr/>
          </p:nvSpPr>
          <p:spPr>
            <a:xfrm>
              <a:off x="3335610" y="2005484"/>
              <a:ext cx="773460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100">
                  <a:solidFill>
                    <a:schemeClr val="bg1"/>
                  </a:solidFill>
                  <a:latin typeface="Montserrat" pitchFamily="2" charset="0"/>
                </a:rPr>
                <a:t>Meeting</a:t>
              </a:r>
              <a:endParaRPr lang="en-US" sz="1100">
                <a:solidFill>
                  <a:schemeClr val="accent3"/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  <p:pic>
          <p:nvPicPr>
            <p:cNvPr id="5130" name="Picture 10" descr="Zoom - One Platform to Connect - Apps on Google Play">
              <a:extLst>
                <a:ext uri="{FF2B5EF4-FFF2-40B4-BE49-F238E27FC236}">
                  <a16:creationId xmlns:a16="http://schemas.microsoft.com/office/drawing/2014/main" id="{653E83FC-1FC3-993A-F6FF-B6594B5EA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5160" y="1325160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134" name="Picture 14" descr="Looker - YouTube">
            <a:extLst>
              <a:ext uri="{FF2B5EF4-FFF2-40B4-BE49-F238E27FC236}">
                <a16:creationId xmlns:a16="http://schemas.microsoft.com/office/drawing/2014/main" id="{45A27D6D-F8F7-F9EC-5BCF-4A753A444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32" y="3096534"/>
            <a:ext cx="1124772" cy="11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Google Cloud Platform Review | PCMag">
            <a:extLst>
              <a:ext uri="{FF2B5EF4-FFF2-40B4-BE49-F238E27FC236}">
                <a16:creationId xmlns:a16="http://schemas.microsoft.com/office/drawing/2014/main" id="{0CE6BAC6-4D1B-98DE-DCDC-58737AB750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475" y="3096534"/>
            <a:ext cx="1996668" cy="112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C083AFF-DA8E-3A06-4246-20F46E46C824}"/>
              </a:ext>
            </a:extLst>
          </p:cNvPr>
          <p:cNvSpPr txBox="1"/>
          <p:nvPr/>
        </p:nvSpPr>
        <p:spPr>
          <a:xfrm>
            <a:off x="449827" y="4265148"/>
            <a:ext cx="169138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chemeClr val="bg1"/>
                </a:solidFill>
                <a:latin typeface="Montserrat" pitchFamily="2" charset="0"/>
              </a:rPr>
              <a:t>Business Intelligence</a:t>
            </a:r>
            <a:endParaRPr lang="en-US" sz="1100">
              <a:solidFill>
                <a:schemeClr val="accent3"/>
              </a:solidFill>
              <a:latin typeface="Montserrat" pitchFamily="2" charset="0"/>
              <a:ea typeface="Lato Light"/>
              <a:cs typeface="Lato Light"/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2AE32F9-EEA4-0A05-99AA-604942669857}"/>
              </a:ext>
            </a:extLst>
          </p:cNvPr>
          <p:cNvCxnSpPr>
            <a:cxnSpLocks/>
          </p:cNvCxnSpPr>
          <p:nvPr/>
        </p:nvCxnSpPr>
        <p:spPr>
          <a:xfrm flipH="1">
            <a:off x="1980166" y="3658920"/>
            <a:ext cx="1083074" cy="0"/>
          </a:xfrm>
          <a:prstGeom prst="straightConnector1">
            <a:avLst/>
          </a:prstGeom>
          <a:ln>
            <a:solidFill>
              <a:srgbClr val="A8DBA7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9E78BD8-3511-B920-3CD8-2720642C7549}"/>
              </a:ext>
            </a:extLst>
          </p:cNvPr>
          <p:cNvSpPr txBox="1"/>
          <p:nvPr/>
        </p:nvSpPr>
        <p:spPr>
          <a:xfrm>
            <a:off x="1984777" y="3380396"/>
            <a:ext cx="10194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>
                <a:solidFill>
                  <a:srgbClr val="A8DBA7"/>
                </a:solidFill>
                <a:latin typeface="Montserrat" pitchFamily="2" charset="0"/>
              </a:rPr>
              <a:t>acquired</a:t>
            </a:r>
            <a:endParaRPr lang="en-US" sz="1100">
              <a:solidFill>
                <a:srgbClr val="A8DBA7"/>
              </a:solidFill>
              <a:latin typeface="Montserrat" pitchFamily="2" charset="0"/>
              <a:ea typeface="Lato Light"/>
              <a:cs typeface="Lato Light"/>
            </a:endParaRPr>
          </a:p>
        </p:txBody>
      </p:sp>
    </p:spTree>
    <p:extLst>
      <p:ext uri="{BB962C8B-B14F-4D97-AF65-F5344CB8AC3E}">
        <p14:creationId xmlns:p14="http://schemas.microsoft.com/office/powerpoint/2010/main" val="792961708"/>
      </p:ext>
    </p:extLst>
  </p:cSld>
  <p:clrMapOvr>
    <a:masterClrMapping/>
  </p:clrMapOvr>
  <p:transition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anose="00000600000000000000" pitchFamily="2" charset="0"/>
              </a:rPr>
              <a:t>Market trend</a:t>
            </a:r>
            <a:endParaRPr lang="en-US">
              <a:solidFill>
                <a:schemeClr val="bg2">
                  <a:lumMod val="90000"/>
                  <a:lumOff val="10000"/>
                </a:schemeClr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04DC64-7AD0-1958-DD8B-7EFC2B977B48}"/>
              </a:ext>
            </a:extLst>
          </p:cNvPr>
          <p:cNvSpPr txBox="1"/>
          <p:nvPr/>
        </p:nvSpPr>
        <p:spPr>
          <a:xfrm>
            <a:off x="449827" y="869947"/>
            <a:ext cx="46088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D0F09F"/>
                </a:solidFill>
                <a:latin typeface="Montserrat" pitchFamily="2" charset="0"/>
              </a:defRPr>
            </a:lvl1pPr>
          </a:lstStyle>
          <a:p>
            <a:r>
              <a:rPr lang="en-US">
                <a:solidFill>
                  <a:srgbClr val="47936F"/>
                </a:solidFill>
              </a:rPr>
              <a:t>Emerging productivity apps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CF6953-2A74-8BCD-308D-9F1E8D6471E3}"/>
              </a:ext>
            </a:extLst>
          </p:cNvPr>
          <p:cNvSpPr txBox="1"/>
          <p:nvPr/>
        </p:nvSpPr>
        <p:spPr>
          <a:xfrm>
            <a:off x="3432979" y="874915"/>
            <a:ext cx="22780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>
                <a:solidFill>
                  <a:schemeClr val="tx2">
                    <a:lumMod val="60000"/>
                    <a:lumOff val="40000"/>
                  </a:schemeClr>
                </a:solidFill>
                <a:effectLst/>
                <a:latin typeface="Montserrat" pitchFamily="2" charset="0"/>
              </a:rPr>
              <a:t>“Time is most precious”</a:t>
            </a:r>
            <a:endParaRPr lang="en-US" i="1">
              <a:solidFill>
                <a:schemeClr val="tx2">
                  <a:lumMod val="60000"/>
                  <a:lumOff val="40000"/>
                </a:schemeClr>
              </a:solidFill>
              <a:latin typeface="Montserrat" pitchFamily="2" charset="0"/>
            </a:endParaRPr>
          </a:p>
        </p:txBody>
      </p:sp>
      <p:pic>
        <p:nvPicPr>
          <p:cNvPr id="6156" name="Picture 12" descr="Todoist | Productived.net">
            <a:extLst>
              <a:ext uri="{FF2B5EF4-FFF2-40B4-BE49-F238E27FC236}">
                <a16:creationId xmlns:a16="http://schemas.microsoft.com/office/drawing/2014/main" id="{7E2F113D-E06D-E231-3D16-7CC342751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20466" r="20400" b="20889"/>
          <a:stretch/>
        </p:blipFill>
        <p:spPr bwMode="auto">
          <a:xfrm>
            <a:off x="3815058" y="2211219"/>
            <a:ext cx="539702" cy="52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Rize - Product Information, Latest Updates, and Reviews 2023 | Product Hunt">
            <a:extLst>
              <a:ext uri="{FF2B5EF4-FFF2-40B4-BE49-F238E27FC236}">
                <a16:creationId xmlns:a16="http://schemas.microsoft.com/office/drawing/2014/main" id="{76DB8965-1E62-4AED-2ADD-91227CF3F4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300" y="2266730"/>
            <a:ext cx="412199" cy="412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Obsidian Review | PCMag">
            <a:extLst>
              <a:ext uri="{FF2B5EF4-FFF2-40B4-BE49-F238E27FC236}">
                <a16:creationId xmlns:a16="http://schemas.microsoft.com/office/drawing/2014/main" id="{539E000C-A153-D1CB-DED5-69FB74CAC9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17" y="2227965"/>
            <a:ext cx="985271" cy="48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88557-277A-942A-A537-C45260F810FE}"/>
              </a:ext>
            </a:extLst>
          </p:cNvPr>
          <p:cNvCxnSpPr/>
          <p:nvPr/>
        </p:nvCxnSpPr>
        <p:spPr>
          <a:xfrm>
            <a:off x="3218400" y="1023835"/>
            <a:ext cx="214579" cy="0"/>
          </a:xfrm>
          <a:prstGeom prst="line">
            <a:avLst/>
          </a:prstGeom>
          <a:ln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8A6845-31FB-0839-BC50-916F061FBF37}"/>
              </a:ext>
            </a:extLst>
          </p:cNvPr>
          <p:cNvGrpSpPr/>
          <p:nvPr/>
        </p:nvGrpSpPr>
        <p:grpSpPr>
          <a:xfrm>
            <a:off x="579426" y="1347545"/>
            <a:ext cx="6325373" cy="523221"/>
            <a:chOff x="449826" y="1353600"/>
            <a:chExt cx="6325373" cy="52322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0545A8-3B79-554E-4DDB-DF931352B9F7}"/>
                </a:ext>
              </a:extLst>
            </p:cNvPr>
            <p:cNvSpPr txBox="1"/>
            <p:nvPr/>
          </p:nvSpPr>
          <p:spPr>
            <a:xfrm>
              <a:off x="2262858" y="1484405"/>
              <a:ext cx="3221934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100" i="0">
                  <a:solidFill>
                    <a:schemeClr val="bg2">
                      <a:lumMod val="90000"/>
                      <a:lumOff val="10000"/>
                    </a:schemeClr>
                  </a:solidFill>
                  <a:effectLst/>
                  <a:latin typeface="Montserrat" pitchFamily="2" charset="0"/>
                </a:rPr>
                <a:t>The most views and engagement topics on</a:t>
              </a:r>
              <a:endPara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" pitchFamily="2" charset="0"/>
              </a:endParaRPr>
            </a:p>
          </p:txBody>
        </p:sp>
        <p:pic>
          <p:nvPicPr>
            <p:cNvPr id="1026" name="Picture 2" descr="Product-hunt-logo | SKEDit WhatsApp Automator">
              <a:extLst>
                <a:ext uri="{FF2B5EF4-FFF2-40B4-BE49-F238E27FC236}">
                  <a16:creationId xmlns:a16="http://schemas.microsoft.com/office/drawing/2014/main" id="{0E61DA64-3C3D-D9DF-7203-7E6316F3F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4792" y="1510698"/>
              <a:ext cx="1159910" cy="209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2F64153-C9C9-6063-69D9-54DB05CD1AEC}"/>
                </a:ext>
              </a:extLst>
            </p:cNvPr>
            <p:cNvSpPr/>
            <p:nvPr/>
          </p:nvSpPr>
          <p:spPr>
            <a:xfrm>
              <a:off x="449826" y="1353600"/>
              <a:ext cx="6325373" cy="523221"/>
            </a:xfrm>
            <a:prstGeom prst="roundRect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8DA25CD-1A08-A42A-0882-801C65C11968}"/>
                </a:ext>
              </a:extLst>
            </p:cNvPr>
            <p:cNvSpPr txBox="1"/>
            <p:nvPr/>
          </p:nvSpPr>
          <p:spPr>
            <a:xfrm>
              <a:off x="523884" y="1444951"/>
              <a:ext cx="1664916" cy="340519"/>
            </a:xfrm>
            <a:prstGeom prst="roundRect">
              <a:avLst/>
            </a:prstGeom>
            <a:solidFill>
              <a:schemeClr val="bg2">
                <a:lumMod val="10000"/>
                <a:lumOff val="90000"/>
              </a:schemeClr>
            </a:solidFill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b="1">
                  <a:solidFill>
                    <a:srgbClr val="D0F09F"/>
                  </a:solidFill>
                  <a:latin typeface="Montserrat" pitchFamily="2" charset="0"/>
                </a:defRPr>
              </a:lvl1pPr>
            </a:lstStyle>
            <a:p>
              <a:pPr algn="ctr"/>
              <a:r>
                <a:rPr lang="en-US" b="0">
                  <a:solidFill>
                    <a:srgbClr val="47936F"/>
                  </a:solidFill>
                  <a:latin typeface="Montserrat Medium" pitchFamily="2" charset="0"/>
                </a:rPr>
                <a:t>PRODUCTIVITY</a:t>
              </a:r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96B641D4-F8C3-EC19-38BD-C0D9FDBE75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162" y="3034500"/>
            <a:ext cx="1920240" cy="165030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3A9D506-04ED-01D9-DD0A-0E105D77C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42217" y="3055472"/>
            <a:ext cx="1920240" cy="16083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5ACE7CC-911A-E7D1-8B06-F932834224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4272" y="3071308"/>
            <a:ext cx="1920240" cy="15766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71DA1E-1C05-C4C2-4D0F-DED5B6BA48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6328" y="3058511"/>
            <a:ext cx="1920240" cy="1602279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C6AC7CE-C16B-A6A7-E364-8EDD078E5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492" y="2275440"/>
            <a:ext cx="394778" cy="394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vernote Review | PCMag">
            <a:extLst>
              <a:ext uri="{FF2B5EF4-FFF2-40B4-BE49-F238E27FC236}">
                <a16:creationId xmlns:a16="http://schemas.microsoft.com/office/drawing/2014/main" id="{B6DE6CB6-AF24-5699-B311-6EF428884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081" y="2208542"/>
            <a:ext cx="940560" cy="528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Google Keep: Free Note Taking App for Personal Use">
            <a:extLst>
              <a:ext uri="{FF2B5EF4-FFF2-40B4-BE49-F238E27FC236}">
                <a16:creationId xmlns:a16="http://schemas.microsoft.com/office/drawing/2014/main" id="{0760A960-0488-F1C7-FC13-0E5176792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021" y="2218521"/>
            <a:ext cx="508617" cy="508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Microsoft OneNote – Wikipedia tiếng Việt">
            <a:extLst>
              <a:ext uri="{FF2B5EF4-FFF2-40B4-BE49-F238E27FC236}">
                <a16:creationId xmlns:a16="http://schemas.microsoft.com/office/drawing/2014/main" id="{D8F1AB73-82AA-5449-F857-CA2964733A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559" y="2249062"/>
            <a:ext cx="446982" cy="416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lickUp™ | One app to replace them all">
            <a:extLst>
              <a:ext uri="{FF2B5EF4-FFF2-40B4-BE49-F238E27FC236}">
                <a16:creationId xmlns:a16="http://schemas.microsoft.com/office/drawing/2014/main" id="{7605CDCE-FD38-7222-D561-5CD36B90B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399" y="2227965"/>
            <a:ext cx="1182364" cy="45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1710089"/>
      </p:ext>
    </p:extLst>
  </p:cSld>
  <p:clrMapOvr>
    <a:masterClrMapping/>
  </p:clrMapOvr>
  <p:transition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B1073522-7D14-2021-2C7F-3B41EE74E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01" y="-1060028"/>
            <a:ext cx="7712075" cy="5143500"/>
          </a:xfrm>
          <a:prstGeom prst="roundRect">
            <a:avLst>
              <a:gd name="adj" fmla="val 2962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hygital: 4 Examples of a Mind-Blowing Marketing Revolution">
            <a:extLst>
              <a:ext uri="{FF2B5EF4-FFF2-40B4-BE49-F238E27FC236}">
                <a16:creationId xmlns:a16="http://schemas.microsoft.com/office/drawing/2014/main" id="{2C0F6BD5-DE18-85D2-0224-D1D2EA69F7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7" r="11412"/>
          <a:stretch/>
        </p:blipFill>
        <p:spPr bwMode="auto">
          <a:xfrm>
            <a:off x="-2441057" y="1376644"/>
            <a:ext cx="6539954" cy="4146625"/>
          </a:xfrm>
          <a:prstGeom prst="roundRect">
            <a:avLst>
              <a:gd name="adj" fmla="val 2962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anose="00000600000000000000" pitchFamily="2" charset="0"/>
              </a:rPr>
              <a:t>Market trend</a:t>
            </a:r>
            <a:endParaRPr lang="en-US">
              <a:solidFill>
                <a:schemeClr val="bg2">
                  <a:lumMod val="90000"/>
                  <a:lumOff val="10000"/>
                </a:schemeClr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E41EE1-2323-5BD4-86DA-F7A4F18E795D}"/>
              </a:ext>
            </a:extLst>
          </p:cNvPr>
          <p:cNvSpPr txBox="1"/>
          <p:nvPr/>
        </p:nvSpPr>
        <p:spPr>
          <a:xfrm>
            <a:off x="4412401" y="4798793"/>
            <a:ext cx="469710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i="1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Montserrat" pitchFamily="2" charset="0"/>
              </a:rPr>
              <a:t>Top 10 global consumers trends in 2021</a:t>
            </a:r>
            <a:r>
              <a:rPr lang="en-US" sz="1000" b="1" i="1">
                <a:solidFill>
                  <a:schemeClr val="bg2">
                    <a:lumMod val="50000"/>
                    <a:lumOff val="50000"/>
                  </a:schemeClr>
                </a:solidFill>
                <a:latin typeface="Montserrat" pitchFamily="2" charset="0"/>
              </a:rPr>
              <a:t> - </a:t>
            </a:r>
            <a:r>
              <a:rPr lang="en-US" sz="1000" i="1">
                <a:solidFill>
                  <a:schemeClr val="bg2">
                    <a:lumMod val="50000"/>
                    <a:lumOff val="50000"/>
                  </a:schemeClr>
                </a:solidFill>
                <a:latin typeface="Montserrat" pitchFamily="2" charset="0"/>
              </a:rPr>
              <a:t>Euromonitor International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39A0AF-74F9-5E53-6C1D-8A21ADC644D7}"/>
              </a:ext>
            </a:extLst>
          </p:cNvPr>
          <p:cNvSpPr txBox="1"/>
          <p:nvPr/>
        </p:nvSpPr>
        <p:spPr>
          <a:xfrm>
            <a:off x="5058697" y="1060028"/>
            <a:ext cx="4050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>
              <a:solidFill>
                <a:schemeClr val="bg2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815EB38-BDF0-DD3D-41FE-A11F93DCA1D9}"/>
              </a:ext>
            </a:extLst>
          </p:cNvPr>
          <p:cNvGrpSpPr/>
          <p:nvPr/>
        </p:nvGrpSpPr>
        <p:grpSpPr>
          <a:xfrm>
            <a:off x="456145" y="1060028"/>
            <a:ext cx="1953306" cy="441321"/>
            <a:chOff x="1504950" y="2048569"/>
            <a:chExt cx="2686603" cy="441321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198DC9C-DB6E-76A8-3723-0FD606ADC65D}"/>
                </a:ext>
              </a:extLst>
            </p:cNvPr>
            <p:cNvSpPr/>
            <p:nvPr/>
          </p:nvSpPr>
          <p:spPr>
            <a:xfrm>
              <a:off x="1504950" y="2048569"/>
              <a:ext cx="2686603" cy="441321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1C7D6F2-BDCF-C353-A8AF-1250B0CA7111}"/>
                </a:ext>
              </a:extLst>
            </p:cNvPr>
            <p:cNvSpPr txBox="1"/>
            <p:nvPr/>
          </p:nvSpPr>
          <p:spPr>
            <a:xfrm>
              <a:off x="1553341" y="2125194"/>
              <a:ext cx="2557071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b="1">
                  <a:solidFill>
                    <a:srgbClr val="47936F"/>
                  </a:solidFill>
                  <a:latin typeface="Montserrat" pitchFamily="2" charset="0"/>
                </a:defRPr>
              </a:lvl1pPr>
            </a:lstStyle>
            <a:p>
              <a:pPr algn="ctr"/>
              <a:r>
                <a:rPr lang="en-US"/>
                <a:t>Phygital reality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0E8CD5-AADC-0F91-8C45-1F232E616C7A}"/>
              </a:ext>
            </a:extLst>
          </p:cNvPr>
          <p:cNvGrpSpPr/>
          <p:nvPr/>
        </p:nvGrpSpPr>
        <p:grpSpPr>
          <a:xfrm>
            <a:off x="2554883" y="2897719"/>
            <a:ext cx="1742932" cy="573901"/>
            <a:chOff x="699820" y="1910113"/>
            <a:chExt cx="1742932" cy="573901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A834A443-8ADB-D974-7D9F-074F9FDADABA}"/>
                </a:ext>
              </a:extLst>
            </p:cNvPr>
            <p:cNvSpPr/>
            <p:nvPr/>
          </p:nvSpPr>
          <p:spPr>
            <a:xfrm>
              <a:off x="699820" y="1910113"/>
              <a:ext cx="1742932" cy="573901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30140DE-404E-0F27-1858-FCD603304443}"/>
                </a:ext>
              </a:extLst>
            </p:cNvPr>
            <p:cNvSpPr txBox="1"/>
            <p:nvPr/>
          </p:nvSpPr>
          <p:spPr>
            <a:xfrm>
              <a:off x="699820" y="1966230"/>
              <a:ext cx="17429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just" fontAlgn="base">
                <a:spcBef>
                  <a:spcPts val="200"/>
                </a:spcBef>
                <a:defRPr sz="1200">
                  <a:solidFill>
                    <a:srgbClr val="646B76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/>
                <a:t>Physical and digital world collide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339A0F6-A380-9E1B-6CAE-B982803D4913}"/>
              </a:ext>
            </a:extLst>
          </p:cNvPr>
          <p:cNvGrpSpPr/>
          <p:nvPr/>
        </p:nvGrpSpPr>
        <p:grpSpPr>
          <a:xfrm>
            <a:off x="6533315" y="3851782"/>
            <a:ext cx="2272506" cy="441321"/>
            <a:chOff x="1504950" y="2048569"/>
            <a:chExt cx="3125635" cy="441321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D172AFF0-7B32-A63F-5C7F-24A0A4E22442}"/>
                </a:ext>
              </a:extLst>
            </p:cNvPr>
            <p:cNvSpPr/>
            <p:nvPr/>
          </p:nvSpPr>
          <p:spPr>
            <a:xfrm>
              <a:off x="1504950" y="2048569"/>
              <a:ext cx="3125635" cy="441321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3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FFF54AE-F297-509A-205E-E41FF2A92A93}"/>
                </a:ext>
              </a:extLst>
            </p:cNvPr>
            <p:cNvSpPr txBox="1"/>
            <p:nvPr/>
          </p:nvSpPr>
          <p:spPr>
            <a:xfrm>
              <a:off x="1553341" y="2125194"/>
              <a:ext cx="307724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b="1">
                  <a:solidFill>
                    <a:srgbClr val="47936F"/>
                  </a:solidFill>
                  <a:latin typeface="Montserrat" pitchFamily="2" charset="0"/>
                </a:defRPr>
              </a:lvl1pPr>
            </a:lstStyle>
            <a:p>
              <a:pPr algn="ctr"/>
              <a:r>
                <a:rPr lang="en-US"/>
                <a:t>Craving convenience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C24537-9794-3B43-9AA5-A611068E295C}"/>
              </a:ext>
            </a:extLst>
          </p:cNvPr>
          <p:cNvGrpSpPr/>
          <p:nvPr/>
        </p:nvGrpSpPr>
        <p:grpSpPr>
          <a:xfrm>
            <a:off x="4394519" y="923796"/>
            <a:ext cx="2173979" cy="577554"/>
            <a:chOff x="699818" y="1910114"/>
            <a:chExt cx="2173979" cy="57755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ACF211D-6728-2E62-6B9B-EA535E067A91}"/>
                </a:ext>
              </a:extLst>
            </p:cNvPr>
            <p:cNvSpPr/>
            <p:nvPr/>
          </p:nvSpPr>
          <p:spPr>
            <a:xfrm>
              <a:off x="699818" y="1910114"/>
              <a:ext cx="2173979" cy="577554"/>
            </a:xfrm>
            <a:prstGeom prst="roundRect">
              <a:avLst/>
            </a:prstGeom>
            <a:solidFill>
              <a:schemeClr val="bg1"/>
            </a:solidFill>
            <a:ln w="76200">
              <a:noFill/>
            </a:ln>
            <a:effectLst>
              <a:outerShdw blurRad="368300" sx="102000" sy="102000" algn="ctr" rotWithShape="0">
                <a:srgbClr val="47936F">
                  <a:alpha val="46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1DBBA8-5858-749A-6AB4-5FF477F13B6B}"/>
                </a:ext>
              </a:extLst>
            </p:cNvPr>
            <p:cNvSpPr txBox="1"/>
            <p:nvPr/>
          </p:nvSpPr>
          <p:spPr>
            <a:xfrm>
              <a:off x="737847" y="1973320"/>
              <a:ext cx="213595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just" fontAlgn="base">
                <a:spcBef>
                  <a:spcPts val="200"/>
                </a:spcBef>
                <a:defRPr sz="1200">
                  <a:solidFill>
                    <a:srgbClr val="646B76"/>
                  </a:solidFill>
                  <a:latin typeface="Montserrat Medium" panose="00000600000000000000" pitchFamily="2" charset="0"/>
                </a:defRPr>
              </a:lvl1pPr>
            </a:lstStyle>
            <a:p>
              <a:pPr algn="l"/>
              <a:r>
                <a:rPr lang="en-US">
                  <a:solidFill>
                    <a:schemeClr val="bg2">
                      <a:lumMod val="75000"/>
                      <a:lumOff val="25000"/>
                    </a:schemeClr>
                  </a:solidFill>
                </a:rPr>
                <a:t>From </a:t>
              </a:r>
              <a:r>
                <a:rPr lang="en-US">
                  <a:solidFill>
                    <a:srgbClr val="47936F"/>
                  </a:solidFill>
                </a:rPr>
                <a:t>always-available</a:t>
              </a:r>
              <a:r>
                <a:rPr lang="en-US">
                  <a:solidFill>
                    <a:schemeClr val="bg2">
                      <a:lumMod val="75000"/>
                      <a:lumOff val="25000"/>
                    </a:schemeClr>
                  </a:solidFill>
                </a:rPr>
                <a:t> to </a:t>
              </a:r>
              <a:r>
                <a:rPr lang="en-US">
                  <a:solidFill>
                    <a:srgbClr val="92D050"/>
                  </a:solidFill>
                </a:rPr>
                <a:t>pre-planned </a:t>
              </a:r>
              <a:r>
                <a:rPr lang="en-US">
                  <a:solidFill>
                    <a:schemeClr val="bg2">
                      <a:lumMod val="75000"/>
                      <a:lumOff val="25000"/>
                    </a:schemeClr>
                  </a:solidFill>
                </a:rPr>
                <a:t>experiences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61731950"/>
      </p:ext>
    </p:extLst>
  </p:cSld>
  <p:clrMapOvr>
    <a:masterClrMapping/>
  </p:clrMapOvr>
  <p:transition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n wearing headphones while sitting on chair in front of MacBook">
            <a:extLst>
              <a:ext uri="{FF2B5EF4-FFF2-40B4-BE49-F238E27FC236}">
                <a16:creationId xmlns:a16="http://schemas.microsoft.com/office/drawing/2014/main" id="{531D53E7-9123-7AEB-E9A0-E9AE7926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0"/>
          <a:stretch/>
        </p:blipFill>
        <p:spPr bwMode="auto">
          <a:xfrm flipH="1">
            <a:off x="4723199" y="-36151"/>
            <a:ext cx="469202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23961-1953-9701-D1F7-2C0AED8451DA}"/>
              </a:ext>
            </a:extLst>
          </p:cNvPr>
          <p:cNvSpPr/>
          <p:nvPr/>
        </p:nvSpPr>
        <p:spPr>
          <a:xfrm>
            <a:off x="-2" y="-35134"/>
            <a:ext cx="9144002" cy="5143500"/>
          </a:xfrm>
          <a:prstGeom prst="rect">
            <a:avLst/>
          </a:prstGeom>
          <a:gradFill flip="none" rotWithShape="1">
            <a:gsLst>
              <a:gs pos="76000">
                <a:srgbClr val="FFFFFF">
                  <a:alpha val="69000"/>
                </a:srgbClr>
              </a:gs>
              <a:gs pos="3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46157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367118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Market demand</a:t>
            </a:r>
            <a:endParaRPr lang="en-US">
              <a:solidFill>
                <a:srgbClr val="77BE9C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3472B86-9B90-92D6-DE88-D23A6CF933B8}"/>
              </a:ext>
            </a:extLst>
          </p:cNvPr>
          <p:cNvSpPr/>
          <p:nvPr/>
        </p:nvSpPr>
        <p:spPr>
          <a:xfrm rot="5400000">
            <a:off x="1295702" y="1335427"/>
            <a:ext cx="693411" cy="45719"/>
          </a:xfrm>
          <a:prstGeom prst="rect">
            <a:avLst/>
          </a:prstGeom>
          <a:solidFill>
            <a:srgbClr val="A8D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47726-0BA3-DC7D-381C-48834109EE17}"/>
              </a:ext>
            </a:extLst>
          </p:cNvPr>
          <p:cNvSpPr txBox="1"/>
          <p:nvPr/>
        </p:nvSpPr>
        <p:spPr>
          <a:xfrm>
            <a:off x="238104" y="1204397"/>
            <a:ext cx="1487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Difficulties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256C5-EC82-080A-DC68-B2C063CC1829}"/>
              </a:ext>
            </a:extLst>
          </p:cNvPr>
          <p:cNvSpPr txBox="1"/>
          <p:nvPr/>
        </p:nvSpPr>
        <p:spPr>
          <a:xfrm>
            <a:off x="1725479" y="954101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Figuring out a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34D29-F116-5806-7ACF-C2DAF4821C62}"/>
              </a:ext>
            </a:extLst>
          </p:cNvPr>
          <p:cNvSpPr txBox="1"/>
          <p:nvPr/>
        </p:nvSpPr>
        <p:spPr>
          <a:xfrm>
            <a:off x="1725478" y="1217755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Working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EF268-365B-4921-8227-50300013960C}"/>
              </a:ext>
            </a:extLst>
          </p:cNvPr>
          <p:cNvSpPr txBox="1"/>
          <p:nvPr/>
        </p:nvSpPr>
        <p:spPr>
          <a:xfrm>
            <a:off x="1725478" y="1481408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Using support 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DBDD1-1847-1D49-AAD3-0F24562AE440}"/>
              </a:ext>
            </a:extLst>
          </p:cNvPr>
          <p:cNvSpPr txBox="1"/>
          <p:nvPr/>
        </p:nvSpPr>
        <p:spPr>
          <a:xfrm>
            <a:off x="311355" y="1955288"/>
            <a:ext cx="4169205" cy="2926543"/>
          </a:xfrm>
          <a:prstGeom prst="rect">
            <a:avLst/>
          </a:prstGeom>
          <a:ln w="12700">
            <a:solidFill>
              <a:schemeClr val="bg2">
                <a:lumMod val="10000"/>
                <a:lumOff val="90000"/>
              </a:scheme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endParaRPr lang="en-US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03B34-D699-C1FA-8676-89D8EEEF3D75}"/>
              </a:ext>
            </a:extLst>
          </p:cNvPr>
          <p:cNvSpPr txBox="1"/>
          <p:nvPr/>
        </p:nvSpPr>
        <p:spPr>
          <a:xfrm>
            <a:off x="439868" y="2153087"/>
            <a:ext cx="266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They need a solution that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136983-B446-9E1A-87FF-4C21ED4B485B}"/>
              </a:ext>
            </a:extLst>
          </p:cNvPr>
          <p:cNvSpPr txBox="1"/>
          <p:nvPr/>
        </p:nvSpPr>
        <p:spPr>
          <a:xfrm>
            <a:off x="940050" y="2604066"/>
            <a:ext cx="36576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rgbClr val="47936F"/>
                </a:solidFill>
              </a:rPr>
              <a:t>Easy to use, easy to learn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65A55-82E5-61FE-0617-0B35C39EF024}"/>
              </a:ext>
            </a:extLst>
          </p:cNvPr>
          <p:cNvSpPr txBox="1"/>
          <p:nvPr/>
        </p:nvSpPr>
        <p:spPr>
          <a:xfrm>
            <a:off x="931590" y="3422397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Cost 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D1042-00E9-9B4C-23EE-B692455E1541}"/>
              </a:ext>
            </a:extLst>
          </p:cNvPr>
          <p:cNvSpPr txBox="1"/>
          <p:nvPr/>
        </p:nvSpPr>
        <p:spPr>
          <a:xfrm>
            <a:off x="940050" y="3827715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Offline support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FDC603-B0AC-931A-6279-26CD4214C1B1}"/>
              </a:ext>
            </a:extLst>
          </p:cNvPr>
          <p:cNvSpPr txBox="1"/>
          <p:nvPr/>
        </p:nvSpPr>
        <p:spPr>
          <a:xfrm>
            <a:off x="931590" y="4233032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Sustainable 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6A3BD-7EF8-457B-463F-91D46FDDA312}"/>
              </a:ext>
            </a:extLst>
          </p:cNvPr>
          <p:cNvSpPr txBox="1"/>
          <p:nvPr/>
        </p:nvSpPr>
        <p:spPr>
          <a:xfrm>
            <a:off x="940050" y="301707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Time efficiency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D466BE-72D3-FCD4-8224-82EB3008F456}"/>
              </a:ext>
            </a:extLst>
          </p:cNvPr>
          <p:cNvCxnSpPr>
            <a:cxnSpLocks/>
          </p:cNvCxnSpPr>
          <p:nvPr/>
        </p:nvCxnSpPr>
        <p:spPr>
          <a:xfrm>
            <a:off x="777600" y="2604066"/>
            <a:ext cx="0" cy="1875187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781557"/>
      </p:ext>
    </p:extLst>
  </p:cSld>
  <p:clrMapOvr>
    <a:masterClrMapping/>
  </p:clrMapOvr>
  <p:transition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654142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514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Customer segmentation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4C784CE-AB93-0E2A-380E-8C806B189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C52971-09F4-1B8B-7A2B-25568B628E66}"/>
              </a:ext>
            </a:extLst>
          </p:cNvPr>
          <p:cNvSpPr txBox="1"/>
          <p:nvPr/>
        </p:nvSpPr>
        <p:spPr>
          <a:xfrm>
            <a:off x="4702908" y="936918"/>
            <a:ext cx="36576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rgbClr val="77BE9C"/>
                </a:solidFill>
              </a:rPr>
              <a:t>Hobby Learner – 24%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DFAEC21-6EB4-9B9D-E3EE-FD601720711F}"/>
              </a:ext>
            </a:extLst>
          </p:cNvPr>
          <p:cNvSpPr txBox="1"/>
          <p:nvPr/>
        </p:nvSpPr>
        <p:spPr>
          <a:xfrm>
            <a:off x="4702908" y="1421510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Prefer a hybrid method: digital, books, in-person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0536DB3-0EF9-7C45-F453-D5F9A6949C6B}"/>
              </a:ext>
            </a:extLst>
          </p:cNvPr>
          <p:cNvSpPr txBox="1"/>
          <p:nvPr/>
        </p:nvSpPr>
        <p:spPr>
          <a:xfrm>
            <a:off x="4702908" y="1150525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Self-directed learners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4F9F09-B460-93F3-1769-B01F257446C1}"/>
              </a:ext>
            </a:extLst>
          </p:cNvPr>
          <p:cNvSpPr txBox="1"/>
          <p:nvPr/>
        </p:nvSpPr>
        <p:spPr>
          <a:xfrm>
            <a:off x="4702908" y="1793813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Career learner – 19%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E86E73A-F9EB-1B2E-9A12-9F7D9120C6F2}"/>
              </a:ext>
            </a:extLst>
          </p:cNvPr>
          <p:cNvSpPr txBox="1"/>
          <p:nvPr/>
        </p:nvSpPr>
        <p:spPr>
          <a:xfrm>
            <a:off x="4702908" y="2028302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Multigenerational learners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F041358-9C2F-5716-0838-C3DB2B2E7EB3}"/>
              </a:ext>
            </a:extLst>
          </p:cNvPr>
          <p:cNvSpPr txBox="1"/>
          <p:nvPr/>
        </p:nvSpPr>
        <p:spPr>
          <a:xfrm>
            <a:off x="4702908" y="2311091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Prefer learning through digital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A07392-C2BA-BE4C-5C81-530785DF4493}"/>
              </a:ext>
            </a:extLst>
          </p:cNvPr>
          <p:cNvSpPr txBox="1"/>
          <p:nvPr/>
        </p:nvSpPr>
        <p:spPr>
          <a:xfrm>
            <a:off x="4702908" y="2709221"/>
            <a:ext cx="36576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Reluctant Learner – 17%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CC3382E-BA00-C615-46D7-4130AA408414}"/>
              </a:ext>
            </a:extLst>
          </p:cNvPr>
          <p:cNvSpPr txBox="1"/>
          <p:nvPr/>
        </p:nvSpPr>
        <p:spPr>
          <a:xfrm>
            <a:off x="4702908" y="2912922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Have little passion for learning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2EDBCDA9-D037-C37C-EE9B-7B504C960729}"/>
              </a:ext>
            </a:extLst>
          </p:cNvPr>
          <p:cNvSpPr txBox="1"/>
          <p:nvPr/>
        </p:nvSpPr>
        <p:spPr>
          <a:xfrm>
            <a:off x="4702908" y="327883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Skeptical learner - 15% </a:t>
            </a:r>
          </a:p>
        </p:txBody>
      </p:sp>
      <p:sp>
        <p:nvSpPr>
          <p:cNvPr id="7169" name="TextBox 7168">
            <a:extLst>
              <a:ext uri="{FF2B5EF4-FFF2-40B4-BE49-F238E27FC236}">
                <a16:creationId xmlns:a16="http://schemas.microsoft.com/office/drawing/2014/main" id="{C7547A26-1FA3-4DAC-C629-A9CE303EEB70}"/>
              </a:ext>
            </a:extLst>
          </p:cNvPr>
          <p:cNvSpPr txBox="1"/>
          <p:nvPr/>
        </p:nvSpPr>
        <p:spPr>
          <a:xfrm>
            <a:off x="4702908" y="3494580"/>
            <a:ext cx="36576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Don’t think that school is for them</a:t>
            </a:r>
          </a:p>
        </p:txBody>
      </p:sp>
      <p:sp>
        <p:nvSpPr>
          <p:cNvPr id="7171" name="TextBox 7170">
            <a:extLst>
              <a:ext uri="{FF2B5EF4-FFF2-40B4-BE49-F238E27FC236}">
                <a16:creationId xmlns:a16="http://schemas.microsoft.com/office/drawing/2014/main" id="{EEBC3452-C694-CE64-CB0E-14C421031C42}"/>
              </a:ext>
            </a:extLst>
          </p:cNvPr>
          <p:cNvSpPr txBox="1"/>
          <p:nvPr/>
        </p:nvSpPr>
        <p:spPr>
          <a:xfrm>
            <a:off x="7869750" y="4754888"/>
            <a:ext cx="12742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Pearson -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D5A0E81-E8B8-7C20-0C7E-AB973A1C5EEF}"/>
              </a:ext>
            </a:extLst>
          </p:cNvPr>
          <p:cNvGrpSpPr/>
          <p:nvPr/>
        </p:nvGrpSpPr>
        <p:grpSpPr>
          <a:xfrm>
            <a:off x="483931" y="890778"/>
            <a:ext cx="3957162" cy="4020588"/>
            <a:chOff x="279558" y="887265"/>
            <a:chExt cx="3957162" cy="4020588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524DCECD-E6D1-2920-BA0F-123BB926172A}"/>
                </a:ext>
              </a:extLst>
            </p:cNvPr>
            <p:cNvSpPr/>
            <p:nvPr/>
          </p:nvSpPr>
          <p:spPr>
            <a:xfrm>
              <a:off x="279558" y="887265"/>
              <a:ext cx="3957162" cy="4020588"/>
            </a:xfrm>
            <a:prstGeom prst="roundRect">
              <a:avLst>
                <a:gd name="adj" fmla="val 2225"/>
              </a:avLst>
            </a:prstGeom>
            <a:solidFill>
              <a:schemeClr val="bg1">
                <a:lumMod val="85000"/>
                <a:alpha val="10000"/>
              </a:schemeClr>
            </a:solidFill>
            <a:ln w="3175">
              <a:solidFill>
                <a:schemeClr val="bg2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2A0F55-EE28-4694-01F6-DB7132C04739}"/>
                </a:ext>
              </a:extLst>
            </p:cNvPr>
            <p:cNvSpPr txBox="1"/>
            <p:nvPr/>
          </p:nvSpPr>
          <p:spPr>
            <a:xfrm>
              <a:off x="1139620" y="1008328"/>
              <a:ext cx="1934112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chemeClr val="dk1"/>
                </a:buClr>
                <a:buSzPts val="1100"/>
                <a:buNone/>
                <a:defRPr sz="1000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</a:defRPr>
              </a:lvl1pPr>
            </a:lstStyle>
            <a:p>
              <a:r>
                <a:rPr lang="en-US" sz="1200" b="1">
                  <a:latin typeface="Montserrat" panose="00000500000000000000" pitchFamily="2" charset="0"/>
                </a:rPr>
                <a:t>Traditional learner 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8D1C59-33B4-BA61-FE3E-E60A06F69DB9}"/>
                </a:ext>
              </a:extLst>
            </p:cNvPr>
            <p:cNvSpPr txBox="1"/>
            <p:nvPr/>
          </p:nvSpPr>
          <p:spPr>
            <a:xfrm>
              <a:off x="396240" y="1359122"/>
              <a:ext cx="3840480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000">
                  <a:solidFill>
                    <a:schemeClr val="bg1"/>
                  </a:solidFill>
                  <a:latin typeface="Montserrat" panose="00000500000000000000" pitchFamily="2" charset="0"/>
                </a:rPr>
                <a:t>High school/University student, 18 – 24 year-olds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1F61D0-F7B5-ACD7-BCB7-2CAA18514483}"/>
                </a:ext>
              </a:extLst>
            </p:cNvPr>
            <p:cNvSpPr txBox="1"/>
            <p:nvPr/>
          </p:nvSpPr>
          <p:spPr>
            <a:xfrm>
              <a:off x="396240" y="1918102"/>
              <a:ext cx="3840480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1000"/>
                <a:t>Prefer reading and listening over group study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CCF4F8F-1EDC-8DE5-4D90-5412C3FAA26F}"/>
                </a:ext>
              </a:extLst>
            </p:cNvPr>
            <p:cNvSpPr txBox="1"/>
            <p:nvPr/>
          </p:nvSpPr>
          <p:spPr>
            <a:xfrm>
              <a:off x="386745" y="1638612"/>
              <a:ext cx="3840480" cy="2740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1000"/>
                <a:t>Passionate for learning in a conventional environment</a:t>
              </a:r>
            </a:p>
          </p:txBody>
        </p:sp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A39940B7-8DEA-16D1-33EC-DE49754A3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766" y="2323167"/>
              <a:ext cx="3556746" cy="237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3AFFBE54-C30F-52AA-3B81-D5634927B8F1}"/>
                </a:ext>
              </a:extLst>
            </p:cNvPr>
            <p:cNvSpPr txBox="1"/>
            <p:nvPr/>
          </p:nvSpPr>
          <p:spPr>
            <a:xfrm>
              <a:off x="1114650" y="2826513"/>
              <a:ext cx="2286978" cy="1175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chemeClr val="dk1"/>
                </a:buClr>
                <a:buSzPts val="1100"/>
                <a:buNone/>
                <a:defRPr sz="1000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</a:defRPr>
              </a:lvl1pPr>
            </a:lstStyle>
            <a:p>
              <a:r>
                <a:rPr lang="en-US" sz="6600" b="1">
                  <a:solidFill>
                    <a:srgbClr val="D0F09F">
                      <a:alpha val="59000"/>
                    </a:srgbClr>
                  </a:solidFill>
                  <a:latin typeface="Montserrat" panose="00000500000000000000" pitchFamily="2" charset="0"/>
                </a:rPr>
                <a:t>25%</a:t>
              </a:r>
            </a:p>
          </p:txBody>
        </p:sp>
      </p:grpSp>
      <p:cxnSp>
        <p:nvCxnSpPr>
          <p:cNvPr id="7173" name="Straight Connector 7172">
            <a:extLst>
              <a:ext uri="{FF2B5EF4-FFF2-40B4-BE49-F238E27FC236}">
                <a16:creationId xmlns:a16="http://schemas.microsoft.com/office/drawing/2014/main" id="{B0614D01-AC41-65E5-6677-554F36AC32BA}"/>
              </a:ext>
            </a:extLst>
          </p:cNvPr>
          <p:cNvCxnSpPr>
            <a:cxnSpLocks/>
          </p:cNvCxnSpPr>
          <p:nvPr/>
        </p:nvCxnSpPr>
        <p:spPr>
          <a:xfrm flipH="1" flipV="1">
            <a:off x="4792981" y="1745258"/>
            <a:ext cx="3076769" cy="21164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6" name="Straight Connector 7175">
            <a:extLst>
              <a:ext uri="{FF2B5EF4-FFF2-40B4-BE49-F238E27FC236}">
                <a16:creationId xmlns:a16="http://schemas.microsoft.com/office/drawing/2014/main" id="{4BE25DC8-570A-F57A-EF99-6347BAC79569}"/>
              </a:ext>
            </a:extLst>
          </p:cNvPr>
          <p:cNvCxnSpPr>
            <a:cxnSpLocks/>
          </p:cNvCxnSpPr>
          <p:nvPr/>
        </p:nvCxnSpPr>
        <p:spPr>
          <a:xfrm flipH="1" flipV="1">
            <a:off x="4792981" y="2637368"/>
            <a:ext cx="3076769" cy="21164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77" name="Straight Connector 7176">
            <a:extLst>
              <a:ext uri="{FF2B5EF4-FFF2-40B4-BE49-F238E27FC236}">
                <a16:creationId xmlns:a16="http://schemas.microsoft.com/office/drawing/2014/main" id="{E04F4BA9-7997-2790-EB94-67F3FF97A7A5}"/>
              </a:ext>
            </a:extLst>
          </p:cNvPr>
          <p:cNvCxnSpPr>
            <a:cxnSpLocks/>
          </p:cNvCxnSpPr>
          <p:nvPr/>
        </p:nvCxnSpPr>
        <p:spPr>
          <a:xfrm flipH="1" flipV="1">
            <a:off x="4792980" y="3211741"/>
            <a:ext cx="3076769" cy="21164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33A95A5-C457-EA78-877C-F1EFEC4E13B0}"/>
              </a:ext>
            </a:extLst>
          </p:cNvPr>
          <p:cNvSpPr txBox="1"/>
          <p:nvPr/>
        </p:nvSpPr>
        <p:spPr>
          <a:xfrm>
            <a:off x="5123376" y="3949396"/>
            <a:ext cx="3237132" cy="723745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200" b="1">
                <a:solidFill>
                  <a:srgbClr val="A8DBA7"/>
                </a:solidFill>
                <a:latin typeface="Montserrat" panose="00000500000000000000" pitchFamily="2" charset="0"/>
              </a:rPr>
              <a:t>Traditional </a:t>
            </a:r>
            <a:r>
              <a:rPr lang="en-US"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anose="00000500000000000000" pitchFamily="2" charset="0"/>
              </a:rPr>
              <a:t>and </a:t>
            </a:r>
            <a:r>
              <a:rPr lang="en-US" sz="1200" b="1">
                <a:solidFill>
                  <a:srgbClr val="A8DBA7"/>
                </a:solidFill>
                <a:latin typeface="Montserrat" panose="00000500000000000000" pitchFamily="2" charset="0"/>
              </a:rPr>
              <a:t>Career</a:t>
            </a:r>
            <a:r>
              <a:rPr lang="en-US" sz="12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anose="00000500000000000000" pitchFamily="2" charset="0"/>
              </a:rPr>
              <a:t> learners are potential customers</a:t>
            </a:r>
          </a:p>
        </p:txBody>
      </p:sp>
    </p:spTree>
    <p:extLst>
      <p:ext uri="{BB962C8B-B14F-4D97-AF65-F5344CB8AC3E}">
        <p14:creationId xmlns:p14="http://schemas.microsoft.com/office/powerpoint/2010/main" val="1075429182"/>
      </p:ext>
    </p:extLst>
  </p:cSld>
  <p:clrMapOvr>
    <a:masterClrMapping/>
  </p:clrMapOvr>
  <p:transition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654142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514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Customer segmentation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4C784CE-AB93-0E2A-380E-8C806B189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D77AD97-2569-F3B0-A5F7-F00B06CF55C0}"/>
              </a:ext>
            </a:extLst>
          </p:cNvPr>
          <p:cNvSpPr txBox="1"/>
          <p:nvPr/>
        </p:nvSpPr>
        <p:spPr>
          <a:xfrm>
            <a:off x="287655" y="809844"/>
            <a:ext cx="19341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Behaviours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5BE3CA-0D72-A5A4-1A57-0FD05E4CBB3C}"/>
              </a:ext>
            </a:extLst>
          </p:cNvPr>
          <p:cNvSpPr txBox="1"/>
          <p:nvPr/>
        </p:nvSpPr>
        <p:spPr>
          <a:xfrm>
            <a:off x="287655" y="3612141"/>
            <a:ext cx="19341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Occupation</a:t>
            </a:r>
          </a:p>
        </p:txBody>
      </p:sp>
      <p:pic>
        <p:nvPicPr>
          <p:cNvPr id="3074" name="Picture 2" descr="person writing on white paper">
            <a:extLst>
              <a:ext uri="{FF2B5EF4-FFF2-40B4-BE49-F238E27FC236}">
                <a16:creationId xmlns:a16="http://schemas.microsoft.com/office/drawing/2014/main" id="{B70A7FA9-2142-29E0-63F4-A2AEE8128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" t="12785" r="23" b="20642"/>
          <a:stretch/>
        </p:blipFill>
        <p:spPr bwMode="auto">
          <a:xfrm>
            <a:off x="1096916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woman in white tank top and green pants sitting on green grass during daytime">
            <a:extLst>
              <a:ext uri="{FF2B5EF4-FFF2-40B4-BE49-F238E27FC236}">
                <a16:creationId xmlns:a16="http://schemas.microsoft.com/office/drawing/2014/main" id="{7C6BC07B-AB60-2540-4424-87571021D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25" b="1409"/>
          <a:stretch/>
        </p:blipFill>
        <p:spPr bwMode="auto">
          <a:xfrm>
            <a:off x="2901481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oman in blue denim jacket holding black smartphone">
            <a:extLst>
              <a:ext uri="{FF2B5EF4-FFF2-40B4-BE49-F238E27FC236}">
                <a16:creationId xmlns:a16="http://schemas.microsoft.com/office/drawing/2014/main" id="{0E2717E9-2840-F516-24A3-3BD26E6AD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" r="37128"/>
          <a:stretch/>
        </p:blipFill>
        <p:spPr bwMode="auto">
          <a:xfrm>
            <a:off x="4706046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man in white and blue crew neck t-shirt wearing black sunglasses">
            <a:extLst>
              <a:ext uri="{FF2B5EF4-FFF2-40B4-BE49-F238E27FC236}">
                <a16:creationId xmlns:a16="http://schemas.microsoft.com/office/drawing/2014/main" id="{79109444-E155-D062-6A77-DE38AD6A6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" t="8207" r="21" b="16823"/>
          <a:stretch/>
        </p:blipFill>
        <p:spPr bwMode="auto">
          <a:xfrm>
            <a:off x="6510610" y="1301966"/>
            <a:ext cx="1463040" cy="1463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E8B0CDF-DD82-3E0F-7FBE-1AC542F5DFA3}"/>
              </a:ext>
            </a:extLst>
          </p:cNvPr>
          <p:cNvSpPr/>
          <p:nvPr/>
        </p:nvSpPr>
        <p:spPr>
          <a:xfrm>
            <a:off x="1096916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C20DE3-827C-8595-970B-BBB8CC76BFD0}"/>
              </a:ext>
            </a:extLst>
          </p:cNvPr>
          <p:cNvSpPr txBox="1"/>
          <p:nvPr/>
        </p:nvSpPr>
        <p:spPr>
          <a:xfrm>
            <a:off x="1096915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rgbClr val="A8DBA7"/>
                </a:solidFill>
              </a:rPr>
              <a:t>The architect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9E15ADF-1E52-1C57-1ADE-A81F9E1A7700}"/>
              </a:ext>
            </a:extLst>
          </p:cNvPr>
          <p:cNvSpPr/>
          <p:nvPr/>
        </p:nvSpPr>
        <p:spPr>
          <a:xfrm>
            <a:off x="2901478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6FACC9-68D9-6F4D-96ED-CA0A602F7764}"/>
              </a:ext>
            </a:extLst>
          </p:cNvPr>
          <p:cNvSpPr txBox="1"/>
          <p:nvPr/>
        </p:nvSpPr>
        <p:spPr>
          <a:xfrm>
            <a:off x="2901477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rgbClr val="D0F09F"/>
                </a:solidFill>
              </a:rPr>
              <a:t>The gardener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CDDE98A-BE35-24AF-A6BB-7743785BAA88}"/>
              </a:ext>
            </a:extLst>
          </p:cNvPr>
          <p:cNvSpPr/>
          <p:nvPr/>
        </p:nvSpPr>
        <p:spPr>
          <a:xfrm>
            <a:off x="4706046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228F16-0B1F-0104-BDB0-B14A57C6CAF3}"/>
              </a:ext>
            </a:extLst>
          </p:cNvPr>
          <p:cNvSpPr txBox="1"/>
          <p:nvPr/>
        </p:nvSpPr>
        <p:spPr>
          <a:xfrm>
            <a:off x="4706045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rgbClr val="77BE9C"/>
                </a:solidFill>
              </a:rPr>
              <a:t>The librarian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DEBAA2-B958-AB8D-23E9-B51D59A7D334}"/>
              </a:ext>
            </a:extLst>
          </p:cNvPr>
          <p:cNvSpPr/>
          <p:nvPr/>
        </p:nvSpPr>
        <p:spPr>
          <a:xfrm>
            <a:off x="6510608" y="1301966"/>
            <a:ext cx="1463040" cy="14630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75000"/>
                </a:schemeClr>
              </a:gs>
              <a:gs pos="100000">
                <a:schemeClr val="tx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5358C3-2D8D-9867-AE58-464C59027D85}"/>
              </a:ext>
            </a:extLst>
          </p:cNvPr>
          <p:cNvSpPr txBox="1"/>
          <p:nvPr/>
        </p:nvSpPr>
        <p:spPr>
          <a:xfrm>
            <a:off x="6510607" y="1853511"/>
            <a:ext cx="1463039" cy="2921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>
                <a:solidFill>
                  <a:schemeClr val="tx2">
                    <a:lumMod val="20000"/>
                    <a:lumOff val="80000"/>
                  </a:schemeClr>
                </a:solidFill>
              </a:rPr>
              <a:t>The painter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7E044E-64AA-D364-C51A-2D1890ACE821}"/>
              </a:ext>
            </a:extLst>
          </p:cNvPr>
          <p:cNvSpPr txBox="1"/>
          <p:nvPr/>
        </p:nvSpPr>
        <p:spPr>
          <a:xfrm>
            <a:off x="1096915" y="2809958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Customization</a:t>
            </a:r>
          </a:p>
          <a:p>
            <a:r>
              <a:rPr lang="en-US" sz="1000"/>
              <a:t>Build their own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8AE28B-AA6E-03BC-4BBD-89372E28C2EB}"/>
              </a:ext>
            </a:extLst>
          </p:cNvPr>
          <p:cNvSpPr txBox="1"/>
          <p:nvPr/>
        </p:nvSpPr>
        <p:spPr>
          <a:xfrm>
            <a:off x="2901477" y="2815769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Love discovering</a:t>
            </a:r>
          </a:p>
          <a:p>
            <a:r>
              <a:rPr lang="en-US" sz="1000"/>
              <a:t>Connect ideas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FCF1ED-7A54-ADA1-F68D-D747B9BE9FD3}"/>
              </a:ext>
            </a:extLst>
          </p:cNvPr>
          <p:cNvSpPr txBox="1"/>
          <p:nvPr/>
        </p:nvSpPr>
        <p:spPr>
          <a:xfrm>
            <a:off x="4706039" y="2821580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Arrange neatly</a:t>
            </a:r>
          </a:p>
          <a:p>
            <a:r>
              <a:rPr lang="en-US" sz="1000"/>
              <a:t>Store &amp; find later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27DDC4-15BC-9D04-9CDC-7ABFDA6E5932}"/>
              </a:ext>
            </a:extLst>
          </p:cNvPr>
          <p:cNvSpPr txBox="1"/>
          <p:nvPr/>
        </p:nvSpPr>
        <p:spPr>
          <a:xfrm>
            <a:off x="6510601" y="2809302"/>
            <a:ext cx="1273092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000"/>
              <a:t>Random</a:t>
            </a:r>
          </a:p>
          <a:p>
            <a:r>
              <a:rPr lang="en-US" sz="1000"/>
              <a:t>Quickly jot down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B82D3-62AA-C2E7-BB27-9AF2E1B4E893}"/>
              </a:ext>
            </a:extLst>
          </p:cNvPr>
          <p:cNvSpPr txBox="1"/>
          <p:nvPr/>
        </p:nvSpPr>
        <p:spPr>
          <a:xfrm>
            <a:off x="6301801" y="4794946"/>
            <a:ext cx="2772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Blog ThinhVu.com &amp; TuanMon.com -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D95C2DD-C4C8-407C-C1C3-C9BFBD715D55}"/>
              </a:ext>
            </a:extLst>
          </p:cNvPr>
          <p:cNvSpPr txBox="1"/>
          <p:nvPr/>
        </p:nvSpPr>
        <p:spPr>
          <a:xfrm>
            <a:off x="973308" y="389024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Student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2C5946-7EF0-AC6D-3B5C-2A0827862A86}"/>
              </a:ext>
            </a:extLst>
          </p:cNvPr>
          <p:cNvSpPr txBox="1"/>
          <p:nvPr/>
        </p:nvSpPr>
        <p:spPr>
          <a:xfrm>
            <a:off x="3260169" y="4513582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Researcher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C334FBB-9A12-93F9-9C11-C49A56AB6955}"/>
              </a:ext>
            </a:extLst>
          </p:cNvPr>
          <p:cNvSpPr txBox="1"/>
          <p:nvPr/>
        </p:nvSpPr>
        <p:spPr>
          <a:xfrm>
            <a:off x="973308" y="4513582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Writer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01ADD91-BB0E-C972-1384-0A0318603592}"/>
              </a:ext>
            </a:extLst>
          </p:cNvPr>
          <p:cNvSpPr txBox="1"/>
          <p:nvPr/>
        </p:nvSpPr>
        <p:spPr>
          <a:xfrm>
            <a:off x="3260169" y="389024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Engineer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0302F3-991A-4F9C-3EB8-DDE0EB3D56C9}"/>
              </a:ext>
            </a:extLst>
          </p:cNvPr>
          <p:cNvSpPr txBox="1"/>
          <p:nvPr/>
        </p:nvSpPr>
        <p:spPr>
          <a:xfrm>
            <a:off x="3260169" y="419126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Scientist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6256B94-FDBB-9607-1621-3725C98BDBFB}"/>
              </a:ext>
            </a:extLst>
          </p:cNvPr>
          <p:cNvSpPr txBox="1"/>
          <p:nvPr/>
        </p:nvSpPr>
        <p:spPr>
          <a:xfrm>
            <a:off x="973308" y="419126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Lecturer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5BFB965-3B7C-6884-EB5A-73EB5AB759F2}"/>
              </a:ext>
            </a:extLst>
          </p:cNvPr>
          <p:cNvSpPr txBox="1"/>
          <p:nvPr/>
        </p:nvSpPr>
        <p:spPr>
          <a:xfrm>
            <a:off x="5088969" y="3887119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Office worker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FDD4910-61C0-50CB-8BD1-A49E0EBDC670}"/>
              </a:ext>
            </a:extLst>
          </p:cNvPr>
          <p:cNvCxnSpPr>
            <a:cxnSpLocks/>
          </p:cNvCxnSpPr>
          <p:nvPr/>
        </p:nvCxnSpPr>
        <p:spPr>
          <a:xfrm>
            <a:off x="-91626" y="3539776"/>
            <a:ext cx="9296400" cy="0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25B77AE-5F8F-69D0-583C-288517795414}"/>
              </a:ext>
            </a:extLst>
          </p:cNvPr>
          <p:cNvSpPr txBox="1"/>
          <p:nvPr/>
        </p:nvSpPr>
        <p:spPr>
          <a:xfrm>
            <a:off x="5088969" y="4508510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and so on…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C2D3AA-7052-E353-E268-5F1797158572}"/>
              </a:ext>
            </a:extLst>
          </p:cNvPr>
          <p:cNvSpPr txBox="1"/>
          <p:nvPr/>
        </p:nvSpPr>
        <p:spPr>
          <a:xfrm>
            <a:off x="5088969" y="4191261"/>
            <a:ext cx="18288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Blogger</a:t>
            </a:r>
          </a:p>
        </p:txBody>
      </p:sp>
    </p:spTree>
    <p:extLst>
      <p:ext uri="{BB962C8B-B14F-4D97-AF65-F5344CB8AC3E}">
        <p14:creationId xmlns:p14="http://schemas.microsoft.com/office/powerpoint/2010/main" val="369173734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Competitors</a:t>
            </a:r>
            <a:b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</a:br>
            <a:r>
              <a:rPr lang="en-US" sz="1100">
                <a:solidFill>
                  <a:schemeClr val="bg2">
                    <a:lumMod val="10000"/>
                    <a:lumOff val="90000"/>
                  </a:schemeClr>
                </a:solidFill>
                <a:latin typeface="Montserrat" pitchFamily="2" charset="0"/>
                <a:ea typeface="Lato Light"/>
                <a:cs typeface="Lato Light"/>
              </a:rPr>
              <a:t>Note-taking domain</a:t>
            </a:r>
            <a:endParaRPr lang="en-US">
              <a:solidFill>
                <a:schemeClr val="bg2">
                  <a:lumMod val="10000"/>
                  <a:lumOff val="90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1699B2-D1F9-2667-92F8-DF3942C10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780553"/>
              </p:ext>
            </p:extLst>
          </p:nvPr>
        </p:nvGraphicFramePr>
        <p:xfrm>
          <a:off x="566737" y="1019695"/>
          <a:ext cx="8010523" cy="3737255"/>
        </p:xfrm>
        <a:graphic>
          <a:graphicData uri="http://schemas.openxmlformats.org/drawingml/2006/table">
            <a:tbl>
              <a:tblPr/>
              <a:tblGrid>
                <a:gridCol w="1427663">
                  <a:extLst>
                    <a:ext uri="{9D8B030D-6E8A-4147-A177-3AD203B41FA5}">
                      <a16:colId xmlns:a16="http://schemas.microsoft.com/office/drawing/2014/main" val="3422375636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2337148968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1281672774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731179047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2539906545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3229510220"/>
                    </a:ext>
                  </a:extLst>
                </a:gridCol>
              </a:tblGrid>
              <a:tr h="35550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Obsidian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Evernote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GoodNotes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Tetu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053282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Price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(8$)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(1.5$)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$7.99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(1.5$)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02984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Market share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73.48%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26274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34685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Offline support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076735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Markdown support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89857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Organization level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non-linear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Limited,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Medium,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non-linear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21867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Customization level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85085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 visits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429.3M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4.0M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28.3M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1.4M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214"/>
                  </a:ext>
                </a:extLst>
              </a:tr>
              <a:tr h="3757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Community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1M+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100K+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706K+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76179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2842DA84-1AF9-9B71-8D15-124A6609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59" y="712799"/>
            <a:ext cx="306895" cy="30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idian - Ứng dụng trên Google Play">
            <a:extLst>
              <a:ext uri="{FF2B5EF4-FFF2-40B4-BE49-F238E27FC236}">
                <a16:creationId xmlns:a16="http://schemas.microsoft.com/office/drawing/2014/main" id="{03667404-359B-2266-521D-2E3B1667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39" y="715046"/>
            <a:ext cx="306895" cy="30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note - Quản lý ghi chú - Ứng dụng trên Google Play">
            <a:extLst>
              <a:ext uri="{FF2B5EF4-FFF2-40B4-BE49-F238E27FC236}">
                <a16:creationId xmlns:a16="http://schemas.microsoft.com/office/drawing/2014/main" id="{AF59C931-4C2B-2A22-9F38-02D7897A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11" y="710799"/>
            <a:ext cx="306894" cy="30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dNotes 6 by 3M Technology Limited">
            <a:extLst>
              <a:ext uri="{FF2B5EF4-FFF2-40B4-BE49-F238E27FC236}">
                <a16:creationId xmlns:a16="http://schemas.microsoft.com/office/drawing/2014/main" id="{C44F718D-1F55-3C8E-6AD3-809547076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56" y="709799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35A8F19-BE03-88D5-0178-C8A076F018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77767" y="710799"/>
            <a:ext cx="248172" cy="3108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A2E31-DA80-91B1-E675-29E0CB0AE7D8}"/>
              </a:ext>
            </a:extLst>
          </p:cNvPr>
          <p:cNvGrpSpPr/>
          <p:nvPr/>
        </p:nvGrpSpPr>
        <p:grpSpPr>
          <a:xfrm>
            <a:off x="2337170" y="2219217"/>
            <a:ext cx="697534" cy="182880"/>
            <a:chOff x="2200370" y="2622417"/>
            <a:chExt cx="697534" cy="182880"/>
          </a:xfrm>
        </p:grpSpPr>
        <p:pic>
          <p:nvPicPr>
            <p:cNvPr id="1034" name="Picture 10" descr="Android – Logos Download">
              <a:extLst>
                <a:ext uri="{FF2B5EF4-FFF2-40B4-BE49-F238E27FC236}">
                  <a16:creationId xmlns:a16="http://schemas.microsoft.com/office/drawing/2014/main" id="{B904890C-702C-403F-A765-F361AA510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B025C354-7339-3962-F404-84DEC0122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902033E-332F-189A-49E3-C14223FDC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085D89-E628-C1C1-55AF-E45AA894798E}"/>
              </a:ext>
            </a:extLst>
          </p:cNvPr>
          <p:cNvGrpSpPr/>
          <p:nvPr/>
        </p:nvGrpSpPr>
        <p:grpSpPr>
          <a:xfrm>
            <a:off x="3644680" y="2219217"/>
            <a:ext cx="697534" cy="182880"/>
            <a:chOff x="2200370" y="2622417"/>
            <a:chExt cx="697534" cy="182880"/>
          </a:xfrm>
        </p:grpSpPr>
        <p:pic>
          <p:nvPicPr>
            <p:cNvPr id="14" name="Picture 10" descr="Android – Logos Download">
              <a:extLst>
                <a:ext uri="{FF2B5EF4-FFF2-40B4-BE49-F238E27FC236}">
                  <a16:creationId xmlns:a16="http://schemas.microsoft.com/office/drawing/2014/main" id="{CBE51B44-F4FB-7522-08BC-E182921DC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9666AAFA-D87C-C8C4-3F78-2C3231280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>
              <a:extLst>
                <a:ext uri="{FF2B5EF4-FFF2-40B4-BE49-F238E27FC236}">
                  <a16:creationId xmlns:a16="http://schemas.microsoft.com/office/drawing/2014/main" id="{767A6B06-7F4F-B07C-335F-6C96D7801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53FDF4-7B2D-96F3-CFDC-9C35EEB2A94E}"/>
              </a:ext>
            </a:extLst>
          </p:cNvPr>
          <p:cNvGrpSpPr/>
          <p:nvPr/>
        </p:nvGrpSpPr>
        <p:grpSpPr>
          <a:xfrm>
            <a:off x="4994522" y="2219217"/>
            <a:ext cx="697534" cy="182880"/>
            <a:chOff x="2200370" y="2622417"/>
            <a:chExt cx="697534" cy="182880"/>
          </a:xfrm>
        </p:grpSpPr>
        <p:pic>
          <p:nvPicPr>
            <p:cNvPr id="18" name="Picture 10" descr="Android – Logos Download">
              <a:extLst>
                <a:ext uri="{FF2B5EF4-FFF2-40B4-BE49-F238E27FC236}">
                  <a16:creationId xmlns:a16="http://schemas.microsoft.com/office/drawing/2014/main" id="{F4C1334F-28D8-D661-A12B-190CD7BF9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77A016A5-9611-F19C-49CE-113C5241A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B8DCF977-C4D3-56EA-E354-8A342EAA6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6" descr="Logo Apple PNG HD Images Free Download - Free Transparent PNG Logos">
            <a:extLst>
              <a:ext uri="{FF2B5EF4-FFF2-40B4-BE49-F238E27FC236}">
                <a16:creationId xmlns:a16="http://schemas.microsoft.com/office/drawing/2014/main" id="{5421C313-FB27-103E-2795-A5A93F21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164" y="22192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D54040C-DBEB-F4B3-F5CE-570D96ACD29B}"/>
              </a:ext>
            </a:extLst>
          </p:cNvPr>
          <p:cNvGrpSpPr/>
          <p:nvPr/>
        </p:nvGrpSpPr>
        <p:grpSpPr>
          <a:xfrm>
            <a:off x="7593839" y="2219217"/>
            <a:ext cx="697534" cy="182880"/>
            <a:chOff x="2200370" y="2622417"/>
            <a:chExt cx="697534" cy="182880"/>
          </a:xfrm>
        </p:grpSpPr>
        <p:pic>
          <p:nvPicPr>
            <p:cNvPr id="26" name="Picture 10" descr="Android – Logos Download">
              <a:extLst>
                <a:ext uri="{FF2B5EF4-FFF2-40B4-BE49-F238E27FC236}">
                  <a16:creationId xmlns:a16="http://schemas.microsoft.com/office/drawing/2014/main" id="{731458F1-6A8F-2E54-25A2-F69946515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F5441F7E-320A-D4EB-07E7-26C362C28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B6A2360F-BD16-0DEE-8178-29D6B4454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C3A359-017B-ED72-4403-7E507A20DFF5}"/>
              </a:ext>
            </a:extLst>
          </p:cNvPr>
          <p:cNvSpPr txBox="1"/>
          <p:nvPr/>
        </p:nvSpPr>
        <p:spPr>
          <a:xfrm>
            <a:off x="7459200" y="4794946"/>
            <a:ext cx="1614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SimilarWebs.com -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id="{26E371BF-3823-90F2-75D8-03AA3961357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337808" y="4756950"/>
            <a:ext cx="182880" cy="182880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454A8D3B-A8F5-2157-3BC4-1233836543D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02007" y="2590642"/>
            <a:ext cx="182880" cy="182880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782A75EF-013E-B1F1-56D1-BF86B420518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32164" y="2590642"/>
            <a:ext cx="182880" cy="18288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C09D3CFE-847D-48CD-CF70-A7BC55FC52B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43059" y="2590642"/>
            <a:ext cx="182880" cy="18288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79775DD1-AC8F-D35E-2B02-009DFA909BE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606974" y="2973442"/>
            <a:ext cx="182880" cy="18288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E589C541-58FA-E3C6-D1B5-41EAA0935EE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902007" y="2973442"/>
            <a:ext cx="182880" cy="18288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64C64F04-F2E6-550A-7341-C1B059D6650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43059" y="2972134"/>
            <a:ext cx="182880" cy="1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64251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Competitor</a:t>
            </a:r>
          </a:p>
          <a:p>
            <a:pPr algn="ctr"/>
            <a:r>
              <a:rPr lang="en-US" sz="1100">
                <a:solidFill>
                  <a:schemeClr val="bg2">
                    <a:lumMod val="10000"/>
                    <a:lumOff val="90000"/>
                  </a:schemeClr>
                </a:solidFill>
                <a:latin typeface="Montserrat" pitchFamily="2" charset="0"/>
                <a:ea typeface="Lato Light"/>
                <a:cs typeface="Lato Light"/>
              </a:rPr>
              <a:t> Learning by reading domain</a:t>
            </a:r>
            <a:endParaRPr lang="en-US">
              <a:solidFill>
                <a:schemeClr val="bg2">
                  <a:lumMod val="10000"/>
                  <a:lumOff val="90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1699B2-D1F9-2667-92F8-DF3942C10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087613"/>
              </p:ext>
            </p:extLst>
          </p:nvPr>
        </p:nvGraphicFramePr>
        <p:xfrm>
          <a:off x="576000" y="1113295"/>
          <a:ext cx="7948801" cy="2935205"/>
        </p:xfrm>
        <a:graphic>
          <a:graphicData uri="http://schemas.openxmlformats.org/drawingml/2006/table">
            <a:tbl>
              <a:tblPr/>
              <a:tblGrid>
                <a:gridCol w="1426001">
                  <a:extLst>
                    <a:ext uri="{9D8B030D-6E8A-4147-A177-3AD203B41FA5}">
                      <a16:colId xmlns:a16="http://schemas.microsoft.com/office/drawing/2014/main" val="3422375636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2337148968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1281672774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731179047"/>
                    </a:ext>
                  </a:extLst>
                </a:gridCol>
                <a:gridCol w="1630700">
                  <a:extLst>
                    <a:ext uri="{9D8B030D-6E8A-4147-A177-3AD203B41FA5}">
                      <a16:colId xmlns:a16="http://schemas.microsoft.com/office/drawing/2014/main" val="3229510220"/>
                    </a:ext>
                  </a:extLst>
                </a:gridCol>
              </a:tblGrid>
              <a:tr h="37710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eJOY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News in Level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Lingua Notes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Tetu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053282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Price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(7$)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(3$)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(1.5$)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02984"/>
                  </a:ext>
                </a:extLst>
              </a:tr>
              <a:tr h="3240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Platform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34685"/>
                  </a:ext>
                </a:extLst>
              </a:tr>
              <a:tr h="11232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Features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Look up new words while reading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Audio reader 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Access to latest news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Paragraph translation</a:t>
                      </a: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Read news everyday and learn new words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Review vocab</a:t>
                      </a: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Create note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Translate 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Create exercise from note</a:t>
                      </a: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Read articles/news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Learn a word/grammar from paragraph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Create personal dictionary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Build exercise/flash card for revision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076735"/>
                  </a:ext>
                </a:extLst>
              </a:tr>
            </a:tbl>
          </a:graphicData>
        </a:graphic>
      </p:graphicFrame>
      <p:pic>
        <p:nvPicPr>
          <p:cNvPr id="8" name="Graphic 7">
            <a:extLst>
              <a:ext uri="{FF2B5EF4-FFF2-40B4-BE49-F238E27FC236}">
                <a16:creationId xmlns:a16="http://schemas.microsoft.com/office/drawing/2014/main" id="{B35A8F19-BE03-88D5-0178-C8A076F018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3353" y="775599"/>
            <a:ext cx="248172" cy="31089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A2E31-DA80-91B1-E675-29E0CB0AE7D8}"/>
              </a:ext>
            </a:extLst>
          </p:cNvPr>
          <p:cNvGrpSpPr/>
          <p:nvPr/>
        </p:nvGrpSpPr>
        <p:grpSpPr>
          <a:xfrm>
            <a:off x="2476997" y="1914900"/>
            <a:ext cx="697534" cy="182880"/>
            <a:chOff x="2200370" y="2622417"/>
            <a:chExt cx="697534" cy="182880"/>
          </a:xfrm>
        </p:grpSpPr>
        <p:pic>
          <p:nvPicPr>
            <p:cNvPr id="1034" name="Picture 10" descr="Android – Logos Download">
              <a:extLst>
                <a:ext uri="{FF2B5EF4-FFF2-40B4-BE49-F238E27FC236}">
                  <a16:creationId xmlns:a16="http://schemas.microsoft.com/office/drawing/2014/main" id="{B904890C-702C-403F-A765-F361AA510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B025C354-7339-3962-F404-84DEC0122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902033E-332F-189A-49E3-C14223FDC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53FDF4-7B2D-96F3-CFDC-9C35EEB2A94E}"/>
              </a:ext>
            </a:extLst>
          </p:cNvPr>
          <p:cNvGrpSpPr/>
          <p:nvPr/>
        </p:nvGrpSpPr>
        <p:grpSpPr>
          <a:xfrm>
            <a:off x="4096847" y="1914900"/>
            <a:ext cx="697534" cy="182880"/>
            <a:chOff x="2200370" y="2622417"/>
            <a:chExt cx="697534" cy="182880"/>
          </a:xfrm>
        </p:grpSpPr>
        <p:pic>
          <p:nvPicPr>
            <p:cNvPr id="18" name="Picture 10" descr="Android – Logos Download">
              <a:extLst>
                <a:ext uri="{FF2B5EF4-FFF2-40B4-BE49-F238E27FC236}">
                  <a16:creationId xmlns:a16="http://schemas.microsoft.com/office/drawing/2014/main" id="{F4C1334F-28D8-D661-A12B-190CD7BF9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77A016A5-9611-F19C-49CE-113C5241A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B8DCF977-C4D3-56EA-E354-8A342EAA6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6" descr="Logo Apple PNG HD Images Free Download - Free Transparent PNG Logos">
            <a:extLst>
              <a:ext uri="{FF2B5EF4-FFF2-40B4-BE49-F238E27FC236}">
                <a16:creationId xmlns:a16="http://schemas.microsoft.com/office/drawing/2014/main" id="{5421C313-FB27-103E-2795-A5A93F21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0160" y="1914900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D54040C-DBEB-F4B3-F5CE-570D96ACD29B}"/>
              </a:ext>
            </a:extLst>
          </p:cNvPr>
          <p:cNvGrpSpPr/>
          <p:nvPr/>
        </p:nvGrpSpPr>
        <p:grpSpPr>
          <a:xfrm>
            <a:off x="7367996" y="1914900"/>
            <a:ext cx="697534" cy="182880"/>
            <a:chOff x="2200370" y="2622417"/>
            <a:chExt cx="697534" cy="182880"/>
          </a:xfrm>
        </p:grpSpPr>
        <p:pic>
          <p:nvPicPr>
            <p:cNvPr id="26" name="Picture 10" descr="Android – Logos Download">
              <a:extLst>
                <a:ext uri="{FF2B5EF4-FFF2-40B4-BE49-F238E27FC236}">
                  <a16:creationId xmlns:a16="http://schemas.microsoft.com/office/drawing/2014/main" id="{731458F1-6A8F-2E54-25A2-F69946515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F5441F7E-320A-D4EB-07E7-26C362C28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B6A2360F-BD16-0DEE-8178-29D6B4454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0" name="Picture 2" descr="News in Levels - Crunchbase Company Profile &amp; Funding">
            <a:extLst>
              <a:ext uri="{FF2B5EF4-FFF2-40B4-BE49-F238E27FC236}">
                <a16:creationId xmlns:a16="http://schemas.microsoft.com/office/drawing/2014/main" id="{BB487180-0C4B-1FDF-BA55-3F98CFA88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54" b="37521"/>
          <a:stretch/>
        </p:blipFill>
        <p:spPr bwMode="auto">
          <a:xfrm>
            <a:off x="3778625" y="785266"/>
            <a:ext cx="1340197" cy="342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JOY Learn English with Videos - Apps on Google Play">
            <a:extLst>
              <a:ext uri="{FF2B5EF4-FFF2-40B4-BE49-F238E27FC236}">
                <a16:creationId xmlns:a16="http://schemas.microsoft.com/office/drawing/2014/main" id="{C46ACDDD-5D23-F755-6BBF-61C32112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68" y="775599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ingua Notes – Learn languages on the App Store">
            <a:extLst>
              <a:ext uri="{FF2B5EF4-FFF2-40B4-BE49-F238E27FC236}">
                <a16:creationId xmlns:a16="http://schemas.microsoft.com/office/drawing/2014/main" id="{4B387601-48A9-05F1-6125-D1B27D0732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8" t="13977" r="31047" b="14033"/>
          <a:stretch/>
        </p:blipFill>
        <p:spPr bwMode="auto">
          <a:xfrm>
            <a:off x="5938285" y="775599"/>
            <a:ext cx="310649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E7042C-7494-1460-59D7-60CF45C57245}"/>
              </a:ext>
            </a:extLst>
          </p:cNvPr>
          <p:cNvSpPr txBox="1"/>
          <p:nvPr/>
        </p:nvSpPr>
        <p:spPr>
          <a:xfrm>
            <a:off x="1685230" y="4237436"/>
            <a:ext cx="5188993" cy="461665"/>
          </a:xfrm>
          <a:prstGeom prst="rect">
            <a:avLst/>
          </a:prstGeom>
          <a:noFill/>
          <a:ln w="9525">
            <a:solidFill>
              <a:schemeClr val="bg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However, these apps </a:t>
            </a:r>
            <a:r>
              <a:rPr lang="en-US" sz="1200" b="1">
                <a:solidFill>
                  <a:srgbClr val="D0F09F"/>
                </a:solidFill>
                <a:latin typeface="Montserrat" panose="00000500000000000000" pitchFamily="2" charset="0"/>
              </a:rPr>
              <a:t>lack connectivity </a:t>
            </a:r>
            <a:r>
              <a:rPr lang="en-US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to the note taking tool and only solve </a:t>
            </a:r>
            <a:r>
              <a:rPr lang="en-US" sz="1200" b="1">
                <a:solidFill>
                  <a:srgbClr val="D0F09F"/>
                </a:solidFill>
                <a:latin typeface="Montserrat" panose="00000500000000000000" pitchFamily="2" charset="0"/>
              </a:rPr>
              <a:t>a micro problem </a:t>
            </a:r>
            <a:r>
              <a:rPr lang="en-US" sz="12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</a:rPr>
              <a:t>of users</a:t>
            </a:r>
          </a:p>
        </p:txBody>
      </p:sp>
    </p:spTree>
    <p:extLst>
      <p:ext uri="{BB962C8B-B14F-4D97-AF65-F5344CB8AC3E}">
        <p14:creationId xmlns:p14="http://schemas.microsoft.com/office/powerpoint/2010/main" val="893152929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Executive summary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435708" y="986418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Problem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334209" y="986418"/>
            <a:ext cx="3989455" cy="9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Read lots of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separate resources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Inefficient note-taking and resources organization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Lack of personalization</a:t>
            </a:r>
            <a:endParaRPr lang="en-US" sz="11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Difficulties when reviewing those notes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5782740" y="986417"/>
            <a:ext cx="15693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Target audience</a:t>
            </a:r>
            <a:endParaRPr lang="en-US" sz="10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435708" y="2001107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Solution</a:t>
            </a:r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334210" y="2001107"/>
            <a:ext cx="4094590" cy="10920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A hybrid-app </a:t>
            </a:r>
            <a:r>
              <a:rPr lang="vi-VN">
                <a:latin typeface="Montserrat" panose="00000500000000000000" pitchFamily="2" charset="0"/>
              </a:rPr>
              <a:t>can</a:t>
            </a:r>
            <a:r>
              <a:rPr lang="en-US">
                <a:latin typeface="Montserrat" panose="00000500000000000000" pitchFamily="2" charset="0"/>
              </a:rPr>
              <a:t>: </a:t>
            </a:r>
            <a:endParaRPr lang="vi-VN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Read document file and take note in app</a:t>
            </a:r>
            <a:endParaRPr lang="vi-VN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Organize notes in a structured and coherent manner </a:t>
            </a: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Create personal notebook to review, track progress and measure results</a:t>
            </a:r>
            <a:endParaRPr lang="vi-VN">
              <a:latin typeface="Montserrat" panose="000005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AD228A-6D41-4B4E-A41D-AEDACD2C6E79}"/>
              </a:ext>
            </a:extLst>
          </p:cNvPr>
          <p:cNvSpPr txBox="1"/>
          <p:nvPr/>
        </p:nvSpPr>
        <p:spPr>
          <a:xfrm>
            <a:off x="435708" y="3180453"/>
            <a:ext cx="11413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en-US" sz="1050"/>
              <a:t>USP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AB3B36-BA7F-4F5C-ACC3-0D475476E2E7}"/>
              </a:ext>
            </a:extLst>
          </p:cNvPr>
          <p:cNvSpPr txBox="1"/>
          <p:nvPr/>
        </p:nvSpPr>
        <p:spPr>
          <a:xfrm>
            <a:off x="1334209" y="3171689"/>
            <a:ext cx="4281787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Built-in note taking and intelligent organizing system</a:t>
            </a:r>
            <a:endParaRPr lang="vi-VN"/>
          </a:p>
          <a:p>
            <a:r>
              <a:rPr lang="en-US"/>
              <a:t>Integration with other tool</a:t>
            </a:r>
            <a:endParaRPr lang="vi-VN"/>
          </a:p>
          <a:p>
            <a:r>
              <a:rPr lang="en-US"/>
              <a:t>Less time-consuming for management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3F514C-732A-4227-8C0D-32FA4AC8615F}"/>
              </a:ext>
            </a:extLst>
          </p:cNvPr>
          <p:cNvSpPr txBox="1"/>
          <p:nvPr/>
        </p:nvSpPr>
        <p:spPr>
          <a:xfrm>
            <a:off x="435709" y="4156496"/>
            <a:ext cx="79549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Goal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D6DF2-2318-480C-8A48-EBF18480775A}"/>
              </a:ext>
            </a:extLst>
          </p:cNvPr>
          <p:cNvCxnSpPr>
            <a:cxnSpLocks/>
          </p:cNvCxnSpPr>
          <p:nvPr/>
        </p:nvCxnSpPr>
        <p:spPr>
          <a:xfrm>
            <a:off x="-198783" y="3989972"/>
            <a:ext cx="929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121AE-C20E-429A-9342-16D5008E76B3}"/>
              </a:ext>
            </a:extLst>
          </p:cNvPr>
          <p:cNvCxnSpPr>
            <a:cxnSpLocks/>
          </p:cNvCxnSpPr>
          <p:nvPr/>
        </p:nvCxnSpPr>
        <p:spPr>
          <a:xfrm>
            <a:off x="5453269" y="1040296"/>
            <a:ext cx="0" cy="1803704"/>
          </a:xfrm>
          <a:prstGeom prst="line">
            <a:avLst/>
          </a:prstGeom>
          <a:ln w="31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Google Shape;197;p21">
            <a:extLst>
              <a:ext uri="{FF2B5EF4-FFF2-40B4-BE49-F238E27FC236}">
                <a16:creationId xmlns:a16="http://schemas.microsoft.com/office/drawing/2014/main" id="{B73C40D4-7B7A-4551-B577-2DCBA5FAB6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52"/>
          <a:stretch/>
        </p:blipFill>
        <p:spPr>
          <a:xfrm>
            <a:off x="7515995" y="2662548"/>
            <a:ext cx="2370194" cy="24566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5782739" y="1286500"/>
            <a:ext cx="3058859" cy="12761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High school</a:t>
            </a:r>
            <a:r>
              <a:rPr lang="vi-VN">
                <a:latin typeface="Montserrat" panose="00000500000000000000" pitchFamily="2" charset="0"/>
              </a:rPr>
              <a:t>/</a:t>
            </a:r>
            <a:r>
              <a:rPr lang="en-US">
                <a:latin typeface="Montserrat" panose="00000500000000000000" pitchFamily="2" charset="0"/>
              </a:rPr>
              <a:t>university student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Office worker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Learner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Age: Gen Z – Gen Y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Hobbies: learning, reading, researching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6C778-46A4-4549-A0B7-30AAA8F178AE}"/>
              </a:ext>
            </a:extLst>
          </p:cNvPr>
          <p:cNvSpPr txBox="1"/>
          <p:nvPr/>
        </p:nvSpPr>
        <p:spPr>
          <a:xfrm>
            <a:off x="1334210" y="4142315"/>
            <a:ext cx="4981786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Positively impact people's behavior and study habits</a:t>
            </a:r>
          </a:p>
          <a:p>
            <a:r>
              <a:rPr lang="en-US"/>
              <a:t>Improve individual’s productivity, make learning effortless</a:t>
            </a:r>
          </a:p>
          <a:p>
            <a:r>
              <a:rPr lang="en-US"/>
              <a:t>Become top effective working and learning solution-providers</a:t>
            </a:r>
          </a:p>
        </p:txBody>
      </p:sp>
    </p:spTree>
    <p:extLst>
      <p:ext uri="{BB962C8B-B14F-4D97-AF65-F5344CB8AC3E}">
        <p14:creationId xmlns:p14="http://schemas.microsoft.com/office/powerpoint/2010/main" val="1136760462"/>
      </p:ext>
    </p:extLst>
  </p:cSld>
  <p:clrMapOvr>
    <a:masterClrMapping/>
  </p:clrMapOvr>
  <p:transition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26946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SWOT analysis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36CD4A-8826-6726-8AE8-290724F40661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5D4DD5-724E-FA51-5CCE-2B1894F10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4643089"/>
              </p:ext>
            </p:extLst>
          </p:nvPr>
        </p:nvGraphicFramePr>
        <p:xfrm>
          <a:off x="864188" y="1030193"/>
          <a:ext cx="7415623" cy="3114307"/>
        </p:xfrm>
        <a:graphic>
          <a:graphicData uri="http://schemas.openxmlformats.org/drawingml/2006/table">
            <a:tbl>
              <a:tblPr/>
              <a:tblGrid>
                <a:gridCol w="3724157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3691466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</a:tblGrid>
              <a:tr h="312153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Strengths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Weakness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1184854">
                <a:tc>
                  <a:txBody>
                    <a:bodyPr/>
                    <a:lstStyle/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New, unique idea, meeting a popular painpoint today</a:t>
                      </a:r>
                    </a:p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Productivity topic is getting more and more popular</a:t>
                      </a:r>
                    </a:p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Many sample business model/apps for research and reference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Limited technical expertise to implement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Lack of connections with industry experts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Oppounities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Threats</a:t>
                      </a:r>
                      <a:r>
                        <a:rPr lang="en-US" sz="1000"/>
                        <a:t> 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868665"/>
                  </a:ext>
                </a:extLst>
              </a:tr>
              <a:tr h="686967"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Innovation trend is being promoted by the state and enterprises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Global product potential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Strong market demand for personal work solutions</a:t>
                      </a:r>
                    </a:p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Many users have formed habits and are loyal to a number of previous appa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The user community of exist apps are substantial and devoted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08934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413B1333-0EC4-5993-7F70-882F9EF4D382}"/>
              </a:ext>
            </a:extLst>
          </p:cNvPr>
          <p:cNvGrpSpPr/>
          <p:nvPr/>
        </p:nvGrpSpPr>
        <p:grpSpPr>
          <a:xfrm>
            <a:off x="861390" y="4406755"/>
            <a:ext cx="7421219" cy="278296"/>
            <a:chOff x="972025" y="4167809"/>
            <a:chExt cx="7421219" cy="27829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916D37-3564-4243-CC00-F6FDDAEB31DA}"/>
                </a:ext>
              </a:extLst>
            </p:cNvPr>
            <p:cNvSpPr txBox="1"/>
            <p:nvPr/>
          </p:nvSpPr>
          <p:spPr>
            <a:xfrm>
              <a:off x="1250321" y="4167809"/>
              <a:ext cx="7142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>
                  <a:solidFill>
                    <a:srgbClr val="A8DBA7"/>
                  </a:solidFill>
                  <a:latin typeface="Montserrat" panose="00000500000000000000" pitchFamily="2" charset="0"/>
                </a:rPr>
                <a:t>Focus on our USP and utilize digital marketing to spread quickly at the initial stage.</a:t>
              </a:r>
            </a:p>
          </p:txBody>
        </p:sp>
        <p:pic>
          <p:nvPicPr>
            <p:cNvPr id="81" name="Graphic 80" descr="Back with solid fill">
              <a:extLst>
                <a:ext uri="{FF2B5EF4-FFF2-40B4-BE49-F238E27FC236}">
                  <a16:creationId xmlns:a16="http://schemas.microsoft.com/office/drawing/2014/main" id="{AE6A02BE-B869-0552-4308-13E02C49A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972025" y="4167809"/>
              <a:ext cx="278296" cy="278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335067"/>
      </p:ext>
    </p:extLst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6D698A7-CAA5-4675-9E32-537A6249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5617963" y="3256500"/>
            <a:ext cx="6451395" cy="3650724"/>
          </a:xfrm>
          <a:prstGeom prst="flowChartDecision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81160" y="1543138"/>
            <a:ext cx="7909400" cy="14048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Business Model Canvas &amp; </a:t>
            </a:r>
            <a:br>
              <a:rPr lang="en-US" sz="4000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</a:br>
            <a:r>
              <a:rPr lang="en-US" sz="4000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Product Prototype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243990-4243-42E4-801A-0466DCFA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6487" y="4235923"/>
            <a:ext cx="874713" cy="4817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E6B936-CB76-42D9-BC26-FFDB6ECC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0837" y="3454918"/>
            <a:ext cx="362855" cy="4000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F216685-EC01-AF08-CACA-7875180AD6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2255" y="3465703"/>
            <a:ext cx="1381406" cy="15521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7970750-B613-C874-0A05-14576A75859A}"/>
              </a:ext>
            </a:extLst>
          </p:cNvPr>
          <p:cNvGrpSpPr/>
          <p:nvPr/>
        </p:nvGrpSpPr>
        <p:grpSpPr>
          <a:xfrm>
            <a:off x="1325715" y="310932"/>
            <a:ext cx="2140777" cy="276999"/>
            <a:chOff x="491320" y="203656"/>
            <a:chExt cx="2140777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1C6C65-CE5D-9524-E0CA-370A65458BDE}"/>
                </a:ext>
              </a:extLst>
            </p:cNvPr>
            <p:cNvSpPr txBox="1"/>
            <p:nvPr/>
          </p:nvSpPr>
          <p:spPr>
            <a:xfrm>
              <a:off x="688026" y="203656"/>
              <a:ext cx="19440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D583816-25D7-3779-3FED-F62B1F6E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187037" cy="137160"/>
            </a:xfrm>
            <a:prstGeom prst="rect">
              <a:avLst/>
            </a:prstGeom>
          </p:spPr>
        </p:pic>
      </p:grp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4017C6-74BA-0C5C-D854-82841C6964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059" y="335148"/>
            <a:ext cx="670647" cy="22856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79653"/>
            <a:ext cx="239614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22262D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Business model canvas</a:t>
            </a:r>
            <a:endParaRPr lang="en-US">
              <a:solidFill>
                <a:srgbClr val="77BE9C"/>
              </a:solidFill>
              <a:latin typeface="Montserrat Medium" panose="00000600000000000000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FABF6E2-819A-79EC-DC01-2877FD967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717845"/>
            <a:ext cx="8382000" cy="42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43098"/>
      </p:ext>
    </p:extLst>
  </p:cSld>
  <p:clrMapOvr>
    <a:masterClrMapping/>
  </p:clrMapOvr>
  <p:transition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79653"/>
            <a:ext cx="233280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Product Prototype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B00BE51-D0ED-7933-C74E-9F512678D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600" y="1047979"/>
            <a:ext cx="6192935" cy="3483526"/>
          </a:xfrm>
          <a:prstGeom prst="rect">
            <a:avLst/>
          </a:prstGeom>
          <a:effectLst>
            <a:outerShdw blurRad="152400" dist="38100" dir="2700000" algn="tl" rotWithShape="0">
              <a:srgbClr val="8CCEAA">
                <a:alpha val="3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E298BB-1EAA-B175-FFB2-FF11DC916FC7}"/>
              </a:ext>
            </a:extLst>
          </p:cNvPr>
          <p:cNvSpPr txBox="1"/>
          <p:nvPr/>
        </p:nvSpPr>
        <p:spPr>
          <a:xfrm>
            <a:off x="521973" y="3689973"/>
            <a:ext cx="16259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</a:pPr>
            <a:r>
              <a:rPr lang="fr-FR" sz="1000" i="1">
                <a:solidFill>
                  <a:srgbClr val="496B4D"/>
                </a:solidFill>
                <a:latin typeface="Montserrat" panose="00000500000000000000" pitchFamily="2" charset="0"/>
                <a:hlinkClick r:id="rId6"/>
              </a:rPr>
              <a:t>bit.ly/tetu_app_design</a:t>
            </a:r>
            <a:endParaRPr lang="fr-FR" sz="800" i="1">
              <a:solidFill>
                <a:srgbClr val="47936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C23C5D8-66BF-9C5F-6013-721B425B7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03" y="1485945"/>
            <a:ext cx="2122336" cy="212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582"/>
      </p:ext>
    </p:extLst>
  </p:cSld>
  <p:clrMapOvr>
    <a:masterClrMapping/>
  </p:clrMapOvr>
  <p:transition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79653"/>
            <a:ext cx="233280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Main flows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873C8D7-B069-9063-B55E-C7044E527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346" y="1471218"/>
            <a:ext cx="2027772" cy="11430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6DCA27-5B83-FA99-76D9-2654E0BB8CBF}"/>
              </a:ext>
            </a:extLst>
          </p:cNvPr>
          <p:cNvSpPr txBox="1"/>
          <p:nvPr/>
        </p:nvSpPr>
        <p:spPr>
          <a:xfrm>
            <a:off x="150386" y="1178943"/>
            <a:ext cx="15958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Login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FF92382-67BA-EA1C-BB44-AB9A4B1562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2324" y="1471218"/>
            <a:ext cx="2049706" cy="11430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CCCA1A5-1C0A-177C-2F2D-3C274854E815}"/>
              </a:ext>
            </a:extLst>
          </p:cNvPr>
          <p:cNvSpPr txBox="1"/>
          <p:nvPr/>
        </p:nvSpPr>
        <p:spPr>
          <a:xfrm>
            <a:off x="2452510" y="1178943"/>
            <a:ext cx="15958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Homepage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31775CB-D39A-4ED5-F427-7C913E19D2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0236" y="1471218"/>
            <a:ext cx="2036868" cy="11430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67B861E-ED71-11A6-12DA-1CCE84F3F9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5309" y="1471218"/>
            <a:ext cx="2038533" cy="11430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97C8F1-47DD-B200-E49D-B11BFE80884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0131" y="3388133"/>
            <a:ext cx="2043711" cy="11430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E2C60B5-EFB1-A17A-C6DE-8070E31FF9BB}"/>
              </a:ext>
            </a:extLst>
          </p:cNvPr>
          <p:cNvSpPr txBox="1"/>
          <p:nvPr/>
        </p:nvSpPr>
        <p:spPr>
          <a:xfrm>
            <a:off x="4662185" y="1178943"/>
            <a:ext cx="15958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Note on-the-fly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0988AF-83F8-51F2-3462-616A4DA9EFA8}"/>
              </a:ext>
            </a:extLst>
          </p:cNvPr>
          <p:cNvSpPr txBox="1"/>
          <p:nvPr/>
        </p:nvSpPr>
        <p:spPr>
          <a:xfrm>
            <a:off x="6814337" y="1178943"/>
            <a:ext cx="15958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Dual-mode note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693BDB-913F-FC85-1838-FC53FCB0B8A1}"/>
              </a:ext>
            </a:extLst>
          </p:cNvPr>
          <p:cNvSpPr txBox="1"/>
          <p:nvPr/>
        </p:nvSpPr>
        <p:spPr>
          <a:xfrm>
            <a:off x="6924531" y="3083676"/>
            <a:ext cx="15958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Citation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809A02-CC79-CA67-CD22-56219419F378}"/>
              </a:ext>
            </a:extLst>
          </p:cNvPr>
          <p:cNvSpPr txBox="1"/>
          <p:nvPr/>
        </p:nvSpPr>
        <p:spPr>
          <a:xfrm>
            <a:off x="150386" y="754451"/>
            <a:ext cx="262036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chemeClr val="tx2"/>
                </a:solidFill>
              </a:rPr>
              <a:t>Read document and take note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4F2907B-208C-5D9E-BF24-07ACBEC921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83615" y="3388133"/>
            <a:ext cx="2037463" cy="11430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85346A1-A3A3-4166-842D-3B2BFA97A6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57398" y="3388133"/>
            <a:ext cx="2037165" cy="11430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42357A2-4F6D-7811-B71E-BB35513BB53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36346" y="3388133"/>
            <a:ext cx="2032000" cy="11430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400C41-6D6F-AE0A-FBCF-8271A184A496}"/>
              </a:ext>
            </a:extLst>
          </p:cNvPr>
          <p:cNvSpPr txBox="1"/>
          <p:nvPr/>
        </p:nvSpPr>
        <p:spPr>
          <a:xfrm>
            <a:off x="4676584" y="3083676"/>
            <a:ext cx="15958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Table-view mode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124C299-CE91-BA4A-CA8A-6973C9321519}"/>
              </a:ext>
            </a:extLst>
          </p:cNvPr>
          <p:cNvSpPr txBox="1"/>
          <p:nvPr/>
        </p:nvSpPr>
        <p:spPr>
          <a:xfrm>
            <a:off x="2347201" y="3083676"/>
            <a:ext cx="15958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Graph-view mode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8C94F0E-8ABB-63F1-5A9C-73A7B0F0E1E0}"/>
              </a:ext>
            </a:extLst>
          </p:cNvPr>
          <p:cNvSpPr txBox="1"/>
          <p:nvPr/>
        </p:nvSpPr>
        <p:spPr>
          <a:xfrm>
            <a:off x="164786" y="3083676"/>
            <a:ext cx="17648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Calendar-view mode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FCF491-AF6D-80C5-DC1E-DADC30A3F988}"/>
              </a:ext>
            </a:extLst>
          </p:cNvPr>
          <p:cNvCxnSpPr>
            <a:cxnSpLocks/>
          </p:cNvCxnSpPr>
          <p:nvPr/>
        </p:nvCxnSpPr>
        <p:spPr>
          <a:xfrm>
            <a:off x="2194060" y="21024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DE81E6-AEA3-9874-3633-D81028040C3C}"/>
              </a:ext>
            </a:extLst>
          </p:cNvPr>
          <p:cNvCxnSpPr>
            <a:cxnSpLocks/>
          </p:cNvCxnSpPr>
          <p:nvPr/>
        </p:nvCxnSpPr>
        <p:spPr>
          <a:xfrm>
            <a:off x="4418859" y="21024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7FECD5-0E85-1CE9-C068-ED9E4803F89A}"/>
              </a:ext>
            </a:extLst>
          </p:cNvPr>
          <p:cNvCxnSpPr>
            <a:cxnSpLocks/>
          </p:cNvCxnSpPr>
          <p:nvPr/>
        </p:nvCxnSpPr>
        <p:spPr>
          <a:xfrm>
            <a:off x="6661196" y="21024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9B239D-8897-1AAB-BE37-69365D933ED9}"/>
              </a:ext>
            </a:extLst>
          </p:cNvPr>
          <p:cNvCxnSpPr>
            <a:cxnSpLocks/>
          </p:cNvCxnSpPr>
          <p:nvPr/>
        </p:nvCxnSpPr>
        <p:spPr>
          <a:xfrm flipH="1">
            <a:off x="6771390" y="40068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C711C7-72D4-0F62-5715-CB46461E9222}"/>
              </a:ext>
            </a:extLst>
          </p:cNvPr>
          <p:cNvCxnSpPr>
            <a:cxnSpLocks/>
          </p:cNvCxnSpPr>
          <p:nvPr/>
        </p:nvCxnSpPr>
        <p:spPr>
          <a:xfrm flipH="1">
            <a:off x="4564775" y="40068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176BE9-0C41-6AB6-910A-4D41A3B1F3CC}"/>
              </a:ext>
            </a:extLst>
          </p:cNvPr>
          <p:cNvCxnSpPr>
            <a:cxnSpLocks/>
          </p:cNvCxnSpPr>
          <p:nvPr/>
        </p:nvCxnSpPr>
        <p:spPr>
          <a:xfrm flipH="1">
            <a:off x="2264118" y="40068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5B4F19-EF41-8522-8117-0C7EC41FD3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51318" y="28584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859677"/>
      </p:ext>
    </p:extLst>
  </p:cSld>
  <p:clrMapOvr>
    <a:masterClrMapping/>
  </p:clrMapOvr>
  <p:transition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79653"/>
            <a:ext cx="233280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Main flows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80E5DF3-F8C8-AF40-12A0-973A085828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753" y="1406684"/>
            <a:ext cx="2435123" cy="13716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E00B62-3C92-EF16-9FB4-64038AD59F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700" y="1406684"/>
            <a:ext cx="2441676" cy="13716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4EF05F-75A4-F99A-789A-EDB5655358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200" y="1406684"/>
            <a:ext cx="2440039" cy="13716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13B1450-2454-D6A5-12ED-9731A1E7CFB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4537" y="3394973"/>
            <a:ext cx="2454702" cy="13716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3A52AC5-B5E5-C797-734A-89064149414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1493" y="3394973"/>
            <a:ext cx="2445883" cy="13716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582949B-C2D8-9425-04F7-F38C6213A63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753" y="3394973"/>
            <a:ext cx="2453750" cy="1371600"/>
          </a:xfrm>
          <a:prstGeom prst="rect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D54FC2-C72B-4B61-10D1-7A69A1D58706}"/>
              </a:ext>
            </a:extLst>
          </p:cNvPr>
          <p:cNvSpPr txBox="1"/>
          <p:nvPr/>
        </p:nvSpPr>
        <p:spPr>
          <a:xfrm>
            <a:off x="351986" y="754451"/>
            <a:ext cx="37520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chemeClr val="tx2"/>
                </a:solidFill>
              </a:rPr>
              <a:t>Canvas view. Read articles and learn languages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7505E4-0419-A5E2-B62D-39F8BD487CDB}"/>
              </a:ext>
            </a:extLst>
          </p:cNvPr>
          <p:cNvSpPr txBox="1"/>
          <p:nvPr/>
        </p:nvSpPr>
        <p:spPr>
          <a:xfrm>
            <a:off x="387986" y="1117950"/>
            <a:ext cx="15958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Canvas View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6A246CF-237C-42FB-554B-C4E334EA6E00}"/>
              </a:ext>
            </a:extLst>
          </p:cNvPr>
          <p:cNvSpPr txBox="1"/>
          <p:nvPr/>
        </p:nvSpPr>
        <p:spPr>
          <a:xfrm>
            <a:off x="3291493" y="1117950"/>
            <a:ext cx="15958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Read online articles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8E44CCC-8C05-DA54-FB42-040D392F32FF}"/>
              </a:ext>
            </a:extLst>
          </p:cNvPr>
          <p:cNvSpPr txBox="1"/>
          <p:nvPr/>
        </p:nvSpPr>
        <p:spPr>
          <a:xfrm>
            <a:off x="6184537" y="1117950"/>
            <a:ext cx="281546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Learn words, put into notebook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E4B5FA3-93DA-F18F-2BB7-D90021E35FBF}"/>
              </a:ext>
            </a:extLst>
          </p:cNvPr>
          <p:cNvSpPr txBox="1"/>
          <p:nvPr/>
        </p:nvSpPr>
        <p:spPr>
          <a:xfrm>
            <a:off x="6184537" y="3133857"/>
            <a:ext cx="213146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Word list (table view)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2F39BC2-7F5C-FF9D-8588-7EE1E8F424E7}"/>
              </a:ext>
            </a:extLst>
          </p:cNvPr>
          <p:cNvSpPr txBox="1"/>
          <p:nvPr/>
        </p:nvSpPr>
        <p:spPr>
          <a:xfrm>
            <a:off x="3291492" y="3133857"/>
            <a:ext cx="1595811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Turn into flashcard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16F0DC-BF3E-2476-F282-51B980C066F9}"/>
              </a:ext>
            </a:extLst>
          </p:cNvPr>
          <p:cNvSpPr txBox="1"/>
          <p:nvPr/>
        </p:nvSpPr>
        <p:spPr>
          <a:xfrm>
            <a:off x="398447" y="3133857"/>
            <a:ext cx="2085553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 b="0">
                <a:solidFill>
                  <a:srgbClr val="47936F"/>
                </a:solidFill>
              </a:rPr>
              <a:t>Create learning session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5E2675C-569A-CFB9-6962-C954006312E2}"/>
              </a:ext>
            </a:extLst>
          </p:cNvPr>
          <p:cNvCxnSpPr>
            <a:cxnSpLocks/>
          </p:cNvCxnSpPr>
          <p:nvPr/>
        </p:nvCxnSpPr>
        <p:spPr>
          <a:xfrm>
            <a:off x="2928460" y="21312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27D162-830C-6399-0F34-34138375A915}"/>
              </a:ext>
            </a:extLst>
          </p:cNvPr>
          <p:cNvCxnSpPr>
            <a:cxnSpLocks/>
          </p:cNvCxnSpPr>
          <p:nvPr/>
        </p:nvCxnSpPr>
        <p:spPr>
          <a:xfrm rot="5400000">
            <a:off x="7393660" y="2980716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EA1C33-681E-583C-0BDE-8EED5C611E90}"/>
              </a:ext>
            </a:extLst>
          </p:cNvPr>
          <p:cNvCxnSpPr>
            <a:cxnSpLocks/>
          </p:cNvCxnSpPr>
          <p:nvPr/>
        </p:nvCxnSpPr>
        <p:spPr>
          <a:xfrm>
            <a:off x="5803376" y="21312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D00DC3-147A-51A1-31D6-B1E530A7F048}"/>
              </a:ext>
            </a:extLst>
          </p:cNvPr>
          <p:cNvCxnSpPr>
            <a:cxnSpLocks/>
          </p:cNvCxnSpPr>
          <p:nvPr/>
        </p:nvCxnSpPr>
        <p:spPr>
          <a:xfrm flipH="1">
            <a:off x="5803376" y="4115826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29F22E7-6037-6C4B-D760-BAD7CC57AEE2}"/>
              </a:ext>
            </a:extLst>
          </p:cNvPr>
          <p:cNvCxnSpPr>
            <a:cxnSpLocks/>
          </p:cNvCxnSpPr>
          <p:nvPr/>
        </p:nvCxnSpPr>
        <p:spPr>
          <a:xfrm flipH="1">
            <a:off x="2928460" y="4115826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61678"/>
      </p:ext>
    </p:extLst>
  </p:cSld>
  <p:clrMapOvr>
    <a:masterClrMapping/>
  </p:clrMapOvr>
  <p:transition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6D698A7-CAA5-4675-9E32-537A6249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5617963" y="3256500"/>
            <a:ext cx="6451395" cy="3650724"/>
          </a:xfrm>
          <a:prstGeom prst="flowChartDecision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65920" y="1597708"/>
            <a:ext cx="6805280" cy="15289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Business Forecast &amp; Fundraising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243990-4243-42E4-801A-0466DCFA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6487" y="4235923"/>
            <a:ext cx="874713" cy="4817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E6B936-CB76-42D9-BC26-FFDB6ECC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0837" y="3454918"/>
            <a:ext cx="362855" cy="400071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F216685-EC01-AF08-CACA-7875180AD6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62255" y="3465703"/>
            <a:ext cx="1381406" cy="155214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7970750-B613-C874-0A05-14576A75859A}"/>
              </a:ext>
            </a:extLst>
          </p:cNvPr>
          <p:cNvGrpSpPr/>
          <p:nvPr/>
        </p:nvGrpSpPr>
        <p:grpSpPr>
          <a:xfrm>
            <a:off x="1325715" y="310932"/>
            <a:ext cx="2140777" cy="276999"/>
            <a:chOff x="491320" y="203656"/>
            <a:chExt cx="2140777" cy="276999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51C6C65-CE5D-9524-E0CA-370A65458BDE}"/>
                </a:ext>
              </a:extLst>
            </p:cNvPr>
            <p:cNvSpPr txBox="1"/>
            <p:nvPr/>
          </p:nvSpPr>
          <p:spPr>
            <a:xfrm>
              <a:off x="688026" y="203656"/>
              <a:ext cx="19440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1D583816-25D7-3779-3FED-F62B1F6ED1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187037" cy="137160"/>
            </a:xfrm>
            <a:prstGeom prst="rect">
              <a:avLst/>
            </a:prstGeom>
          </p:spPr>
        </p:pic>
      </p:grpSp>
      <p:pic>
        <p:nvPicPr>
          <p:cNvPr id="9" name="Picture 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F4017C6-74BA-0C5C-D854-82841C69646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059" y="335148"/>
            <a:ext cx="670647" cy="22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654804"/>
      </p:ext>
    </p:extLst>
  </p:cSld>
  <p:clrMapOvr>
    <a:masterClrMapping/>
  </p:clrMapOvr>
  <p:transition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9B4E3C-EE99-6A76-7F14-D42945F6FBD7}"/>
              </a:ext>
            </a:extLst>
          </p:cNvPr>
          <p:cNvSpPr/>
          <p:nvPr/>
        </p:nvSpPr>
        <p:spPr>
          <a:xfrm>
            <a:off x="97526" y="1147446"/>
            <a:ext cx="4852219" cy="3864980"/>
          </a:xfrm>
          <a:prstGeom prst="rect">
            <a:avLst/>
          </a:prstGeom>
          <a:noFill/>
          <a:ln w="9525">
            <a:solidFill>
              <a:srgbClr val="77BE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85F76-847D-44B1-9080-B300BD3CDCD1}"/>
              </a:ext>
            </a:extLst>
          </p:cNvPr>
          <p:cNvSpPr txBox="1"/>
          <p:nvPr/>
        </p:nvSpPr>
        <p:spPr>
          <a:xfrm>
            <a:off x="329106" y="144959"/>
            <a:ext cx="4728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D0F09F"/>
                </a:solidFill>
                <a:latin typeface="Montserrat" panose="00000500000000000000" pitchFamily="2" charset="0"/>
              </a:rPr>
              <a:t>AGENDA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24148F0-2D0C-4014-83CE-850D34B094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63194" y="208769"/>
            <a:ext cx="303466" cy="222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9A900-45E2-4951-9EA9-E0570EA30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2480" y="-2579873"/>
            <a:ext cx="1686161" cy="20862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6D20B5-3BF2-491B-AB72-13CB4FDABFD1}"/>
              </a:ext>
            </a:extLst>
          </p:cNvPr>
          <p:cNvSpPr txBox="1"/>
          <p:nvPr/>
        </p:nvSpPr>
        <p:spPr>
          <a:xfrm>
            <a:off x="5166365" y="1304081"/>
            <a:ext cx="2407892" cy="1115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BUSINESS FORECAST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2023 forecast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2024 forecast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2025 forecast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Consolidation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CA04D-A772-4D9B-8952-7A78F76D6BCE}"/>
              </a:ext>
            </a:extLst>
          </p:cNvPr>
          <p:cNvSpPr txBox="1"/>
          <p:nvPr/>
        </p:nvSpPr>
        <p:spPr>
          <a:xfrm>
            <a:off x="5166365" y="2585369"/>
            <a:ext cx="240789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FUNDRASING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Case study</a:t>
            </a:r>
          </a:p>
          <a:p>
            <a:pPr algn="just">
              <a:spcBef>
                <a:spcPts val="600"/>
              </a:spcBef>
            </a:pPr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Startup valuation</a:t>
            </a:r>
          </a:p>
          <a:p>
            <a:pPr algn="just">
              <a:spcBef>
                <a:spcPts val="600"/>
              </a:spcBef>
            </a:pPr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Capital plan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8032C9-581B-4A44-91A5-335A2EC358A7}"/>
              </a:ext>
            </a:extLst>
          </p:cNvPr>
          <p:cNvCxnSpPr>
            <a:cxnSpLocks/>
          </p:cNvCxnSpPr>
          <p:nvPr/>
        </p:nvCxnSpPr>
        <p:spPr>
          <a:xfrm>
            <a:off x="5251275" y="3764128"/>
            <a:ext cx="2190362" cy="0"/>
          </a:xfrm>
          <a:prstGeom prst="line">
            <a:avLst/>
          </a:prstGeom>
          <a:ln>
            <a:solidFill>
              <a:srgbClr val="A8DB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man in black t-shirt sitting at the table using macbook pro">
            <a:extLst>
              <a:ext uri="{FF2B5EF4-FFF2-40B4-BE49-F238E27FC236}">
                <a16:creationId xmlns:a16="http://schemas.microsoft.com/office/drawing/2014/main" id="{98DF7FEC-9BC5-1736-4E86-7E33E0B8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9297" y="1288973"/>
            <a:ext cx="5795714" cy="38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D8BEE9-96C8-7F98-4D11-8B9F6B3A0431}"/>
              </a:ext>
            </a:extLst>
          </p:cNvPr>
          <p:cNvSpPr/>
          <p:nvPr/>
        </p:nvSpPr>
        <p:spPr>
          <a:xfrm>
            <a:off x="0" y="1278520"/>
            <a:ext cx="4852219" cy="3864980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970240"/>
      </p:ext>
    </p:extLst>
  </p:cSld>
  <p:clrMapOvr>
    <a:masterClrMapping/>
  </p:clrMapOvr>
  <p:transition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A8DBA7"/>
                </a:solidFill>
                <a:latin typeface="Montserrat Medium" pitchFamily="2" charset="0"/>
                <a:ea typeface="Lato Light"/>
                <a:cs typeface="Lato Light"/>
              </a:rPr>
              <a:t>References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F8673391-5CF5-4D54-4D39-B10B9961C379}"/>
              </a:ext>
            </a:extLst>
          </p:cNvPr>
          <p:cNvSpPr txBox="1"/>
          <p:nvPr/>
        </p:nvSpPr>
        <p:spPr>
          <a:xfrm>
            <a:off x="5866843" y="3937950"/>
            <a:ext cx="2511204" cy="346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8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pPr algn="ctr"/>
            <a:r>
              <a:rPr lang="en-US" sz="1400" i="1">
                <a:latin typeface="Montserrat Medium" pitchFamily="2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bit.ly/tetu_biz_forecast</a:t>
            </a:r>
            <a:endParaRPr lang="en-US" sz="1400" i="1">
              <a:latin typeface="Montserrat Medium" pitchFamily="2" charset="0"/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1080ADF0-7E0F-06F5-C293-EF82EC1F4B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724" y="1651950"/>
            <a:ext cx="2286000" cy="2286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EF1ED10-D56C-8160-9EA0-11300F44023F}"/>
              </a:ext>
            </a:extLst>
          </p:cNvPr>
          <p:cNvGrpSpPr/>
          <p:nvPr/>
        </p:nvGrpSpPr>
        <p:grpSpPr>
          <a:xfrm>
            <a:off x="6011398" y="912289"/>
            <a:ext cx="2366649" cy="430887"/>
            <a:chOff x="789753" y="893016"/>
            <a:chExt cx="2366649" cy="43088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A592670-3337-FCFB-B514-926C68EEB220}"/>
                </a:ext>
              </a:extLst>
            </p:cNvPr>
            <p:cNvSpPr txBox="1"/>
            <p:nvPr/>
          </p:nvSpPr>
          <p:spPr>
            <a:xfrm>
              <a:off x="1066650" y="893016"/>
              <a:ext cx="208975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Type the url or scan this QR to access the sheets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pic>
          <p:nvPicPr>
            <p:cNvPr id="16" name="Graphic 15" descr="Eye outline">
              <a:extLst>
                <a:ext uri="{FF2B5EF4-FFF2-40B4-BE49-F238E27FC236}">
                  <a16:creationId xmlns:a16="http://schemas.microsoft.com/office/drawing/2014/main" id="{AF9A8479-AE2D-DE42-B3DB-1CF08D4BBC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89753" y="893717"/>
              <a:ext cx="260208" cy="260208"/>
            </a:xfrm>
            <a:prstGeom prst="rect">
              <a:avLst/>
            </a:prstGeom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13C0904-F3F3-532F-DC3B-BCB4CC5AB5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276" y="912289"/>
            <a:ext cx="4598047" cy="398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775335"/>
      </p:ext>
    </p:extLst>
  </p:cSld>
  <p:clrMapOvr>
    <a:masterClrMapping/>
  </p:clrMapOvr>
  <p:transition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A8DBA7"/>
                </a:solidFill>
                <a:latin typeface="Montserrat Medium" pitchFamily="2" charset="0"/>
                <a:ea typeface="Lato Light"/>
                <a:cs typeface="Lato Light"/>
              </a:rPr>
              <a:t>Expense refs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2856C1-3690-6EFA-C19D-96A0B877B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4318" y="1095418"/>
            <a:ext cx="4255269" cy="15275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C45055-2763-892B-F9E8-66C782D1647A}"/>
              </a:ext>
            </a:extLst>
          </p:cNvPr>
          <p:cNvSpPr txBox="1"/>
          <p:nvPr/>
        </p:nvSpPr>
        <p:spPr>
          <a:xfrm>
            <a:off x="2917567" y="2708784"/>
            <a:ext cx="3442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gobrading.com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96C591-9C50-6312-3AA9-ACCCDC6D03A7}"/>
              </a:ext>
            </a:extLst>
          </p:cNvPr>
          <p:cNvSpPr txBox="1"/>
          <p:nvPr/>
        </p:nvSpPr>
        <p:spPr>
          <a:xfrm>
            <a:off x="590400" y="1095418"/>
            <a:ext cx="18432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Marketing expenses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E1E8A8-0362-B561-9F91-0F343B31845E}"/>
              </a:ext>
            </a:extLst>
          </p:cNvPr>
          <p:cNvSpPr txBox="1"/>
          <p:nvPr/>
        </p:nvSpPr>
        <p:spPr>
          <a:xfrm>
            <a:off x="590400" y="3227818"/>
            <a:ext cx="22320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IT infrastructure expense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F38101-860E-84E7-3F24-B18AEA39B58C}"/>
              </a:ext>
            </a:extLst>
          </p:cNvPr>
          <p:cNvSpPr txBox="1"/>
          <p:nvPr/>
        </p:nvSpPr>
        <p:spPr>
          <a:xfrm>
            <a:off x="2974318" y="3199990"/>
            <a:ext cx="2232000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AWS services pricing plan</a:t>
            </a:r>
          </a:p>
        </p:txBody>
      </p:sp>
      <p:pic>
        <p:nvPicPr>
          <p:cNvPr id="10" name="Picture 9" descr="A picture containing text, clipart, vector graphics, tableware&#10;&#10;Description automatically generated">
            <a:extLst>
              <a:ext uri="{FF2B5EF4-FFF2-40B4-BE49-F238E27FC236}">
                <a16:creationId xmlns:a16="http://schemas.microsoft.com/office/drawing/2014/main" id="{0C38847A-FD44-9324-C6C3-12EB733F0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4380" y="3711329"/>
            <a:ext cx="1634497" cy="97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0371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A2A9CE2-9A0A-4EA6-B9D7-B3F538327DBB}"/>
              </a:ext>
            </a:extLst>
          </p:cNvPr>
          <p:cNvGrpSpPr/>
          <p:nvPr/>
        </p:nvGrpSpPr>
        <p:grpSpPr>
          <a:xfrm>
            <a:off x="798911" y="1091852"/>
            <a:ext cx="1774360" cy="2327441"/>
            <a:chOff x="1004690" y="887617"/>
            <a:chExt cx="1371600" cy="1799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CA10780-01E1-4378-B0E0-A34BE9265CF4}"/>
                </a:ext>
              </a:extLst>
            </p:cNvPr>
            <p:cNvGrpSpPr/>
            <p:nvPr/>
          </p:nvGrpSpPr>
          <p:grpSpPr>
            <a:xfrm>
              <a:off x="1004690" y="887617"/>
              <a:ext cx="1371600" cy="1371600"/>
              <a:chOff x="1004690" y="887617"/>
              <a:chExt cx="1371600" cy="1371600"/>
            </a:xfrm>
          </p:grpSpPr>
          <p:pic>
            <p:nvPicPr>
              <p:cNvPr id="3" name="Picture 2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5BEE3344-8C52-4BBD-85E6-7CB433C30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690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B13B4-55B8-485E-B271-8B4CB9F8A2A0}"/>
                  </a:ext>
                </a:extLst>
              </p:cNvPr>
              <p:cNvSpPr/>
              <p:nvPr/>
            </p:nvSpPr>
            <p:spPr>
              <a:xfrm>
                <a:off x="1004690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Google Shape;368;p25">
              <a:extLst>
                <a:ext uri="{FF2B5EF4-FFF2-40B4-BE49-F238E27FC236}">
                  <a16:creationId xmlns:a16="http://schemas.microsoft.com/office/drawing/2014/main" id="{FB418C66-09C6-406D-8D06-F590D28402E8}"/>
                </a:ext>
              </a:extLst>
            </p:cNvPr>
            <p:cNvSpPr txBox="1"/>
            <p:nvPr/>
          </p:nvSpPr>
          <p:spPr>
            <a:xfrm>
              <a:off x="1004690" y="2306344"/>
              <a:ext cx="1371600" cy="380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4"/>
                  </a:solidFill>
                  <a:latin typeface="Montserrat" pitchFamily="2" charset="0"/>
                  <a:ea typeface="Unica One"/>
                  <a:cs typeface="Unica One"/>
                  <a:sym typeface="Unica One"/>
                </a:rPr>
                <a:t>Dang Loc</a:t>
              </a:r>
              <a:br>
                <a:rPr lang="es" sz="800">
                  <a:solidFill>
                    <a:schemeClr val="accent4"/>
                  </a:solidFill>
                  <a:latin typeface="Montserrat Light" panose="00000400000000000000" pitchFamily="2" charset="0"/>
                  <a:ea typeface="Zilla Slab Light"/>
                  <a:cs typeface="Zilla Slab Light"/>
                  <a:sym typeface="Zilla Slab Light"/>
                </a:rPr>
              </a:br>
              <a:r>
                <a:rPr lang="vi-VN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Zilla Slab Light"/>
                </a:rPr>
                <a:t>CEO - </a:t>
              </a:r>
              <a:r>
                <a:rPr lang="es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Project Manager</a:t>
              </a:r>
              <a:endParaRPr sz="800">
                <a:solidFill>
                  <a:schemeClr val="l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0533CD-3E48-4EE4-9252-0A5C72D9834D}"/>
              </a:ext>
            </a:extLst>
          </p:cNvPr>
          <p:cNvGrpSpPr/>
          <p:nvPr/>
        </p:nvGrpSpPr>
        <p:grpSpPr>
          <a:xfrm>
            <a:off x="3685032" y="1087573"/>
            <a:ext cx="1773936" cy="2331720"/>
            <a:chOff x="3884370" y="887617"/>
            <a:chExt cx="1371600" cy="17894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6DD6ADB-8F0D-41A7-A8E1-AC04A32430F9}"/>
                </a:ext>
              </a:extLst>
            </p:cNvPr>
            <p:cNvGrpSpPr/>
            <p:nvPr/>
          </p:nvGrpSpPr>
          <p:grpSpPr>
            <a:xfrm>
              <a:off x="3884370" y="887617"/>
              <a:ext cx="1371600" cy="1371600"/>
              <a:chOff x="3884370" y="887617"/>
              <a:chExt cx="1371600" cy="1371600"/>
            </a:xfrm>
          </p:grpSpPr>
          <p:pic>
            <p:nvPicPr>
              <p:cNvPr id="5" name="Picture 4" descr="A person wearing glasses&#10;&#10;Description automatically generated with low confidence">
                <a:extLst>
                  <a:ext uri="{FF2B5EF4-FFF2-40B4-BE49-F238E27FC236}">
                    <a16:creationId xmlns:a16="http://schemas.microsoft.com/office/drawing/2014/main" id="{800F7376-0D29-4B4A-9695-773B8A200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4370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E9C6D2-1A35-477D-B0E5-35079DF16FD5}"/>
                  </a:ext>
                </a:extLst>
              </p:cNvPr>
              <p:cNvSpPr/>
              <p:nvPr/>
            </p:nvSpPr>
            <p:spPr>
              <a:xfrm>
                <a:off x="3884370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Google Shape;369;p25">
              <a:extLst>
                <a:ext uri="{FF2B5EF4-FFF2-40B4-BE49-F238E27FC236}">
                  <a16:creationId xmlns:a16="http://schemas.microsoft.com/office/drawing/2014/main" id="{703133FD-79C2-4FEA-B303-D612C86E7B60}"/>
                </a:ext>
              </a:extLst>
            </p:cNvPr>
            <p:cNvSpPr txBox="1"/>
            <p:nvPr/>
          </p:nvSpPr>
          <p:spPr>
            <a:xfrm>
              <a:off x="3884370" y="2316029"/>
              <a:ext cx="1371600" cy="361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s" sz="1000" b="1">
                  <a:solidFill>
                    <a:schemeClr val="accent3"/>
                  </a:solidFill>
                  <a:latin typeface="Montserrat" pitchFamily="2" charset="0"/>
                  <a:ea typeface="Unica One"/>
                  <a:cs typeface="Unica One"/>
                  <a:sym typeface="Unica One"/>
                </a:rPr>
                <a:t>Phuoc Tung</a:t>
              </a:r>
              <a:br>
                <a:rPr lang="es" sz="1000" b="1">
                  <a:solidFill>
                    <a:schemeClr val="accent3"/>
                  </a:solidFill>
                  <a:latin typeface="Montserrat" pitchFamily="2" charset="0"/>
                  <a:ea typeface="Zilla Slab"/>
                  <a:cs typeface="Zilla Slab"/>
                  <a:sym typeface="Zilla Slab"/>
                </a:rPr>
              </a:br>
              <a:r>
                <a:rPr lang="vi-VN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CTO</a:t>
              </a:r>
              <a:endParaRPr sz="800">
                <a:solidFill>
                  <a:schemeClr val="l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63B9C1-F80C-EE26-CBA0-E39B8E006E5C}"/>
              </a:ext>
            </a:extLst>
          </p:cNvPr>
          <p:cNvGrpSpPr/>
          <p:nvPr/>
        </p:nvGrpSpPr>
        <p:grpSpPr>
          <a:xfrm>
            <a:off x="6731560" y="1087573"/>
            <a:ext cx="1773936" cy="2331720"/>
            <a:chOff x="6729015" y="2974800"/>
            <a:chExt cx="1371600" cy="17982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9562D2-B546-CC5C-7691-466525EE50BD}"/>
                </a:ext>
              </a:extLst>
            </p:cNvPr>
            <p:cNvGrpSpPr/>
            <p:nvPr/>
          </p:nvGrpSpPr>
          <p:grpSpPr>
            <a:xfrm>
              <a:off x="6729015" y="2974800"/>
              <a:ext cx="1371600" cy="1371600"/>
              <a:chOff x="6764050" y="2974800"/>
              <a:chExt cx="1371600" cy="1371600"/>
            </a:xfrm>
          </p:grpSpPr>
          <p:pic>
            <p:nvPicPr>
              <p:cNvPr id="1028" name="Picture 4" descr="Không có mô tả.">
                <a:extLst>
                  <a:ext uri="{FF2B5EF4-FFF2-40B4-BE49-F238E27FC236}">
                    <a16:creationId xmlns:a16="http://schemas.microsoft.com/office/drawing/2014/main" id="{A344BE21-1457-2946-3838-FC2D13184E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613"/>
                        </a14:imgEffect>
                        <a14:imgEffect>
                          <a14:saturation sat="0"/>
                        </a14:imgEffect>
                        <a14:imgEffect>
                          <a14:brightnessContrast bright="9000" contrast="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1" t="12795" r="13039" b="42411"/>
              <a:stretch/>
            </p:blipFill>
            <p:spPr bwMode="auto">
              <a:xfrm>
                <a:off x="6764050" y="2974800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99166F6-E872-D893-66D3-B239ABE2C06B}"/>
                  </a:ext>
                </a:extLst>
              </p:cNvPr>
              <p:cNvSpPr/>
              <p:nvPr/>
            </p:nvSpPr>
            <p:spPr>
              <a:xfrm>
                <a:off x="6764050" y="2974800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Google Shape;369;p25">
              <a:extLst>
                <a:ext uri="{FF2B5EF4-FFF2-40B4-BE49-F238E27FC236}">
                  <a16:creationId xmlns:a16="http://schemas.microsoft.com/office/drawing/2014/main" id="{1FAB1755-E060-DB2E-4D01-363EF249275B}"/>
                </a:ext>
              </a:extLst>
            </p:cNvPr>
            <p:cNvSpPr txBox="1"/>
            <p:nvPr/>
          </p:nvSpPr>
          <p:spPr>
            <a:xfrm>
              <a:off x="6729015" y="4398403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3"/>
                  </a:solidFill>
                  <a:latin typeface="Montserrat" pitchFamily="2" charset="0"/>
                  <a:sym typeface="Unica One"/>
                </a:rPr>
                <a:t>Quoc Tuan</a:t>
              </a:r>
              <a:br>
                <a:rPr lang="es" sz="1000" b="1">
                  <a:solidFill>
                    <a:schemeClr val="accent3"/>
                  </a:solidFill>
                  <a:latin typeface="Montserrat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Developer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CC4FE2-ECE5-7BA7-B129-7AC2466850B2}"/>
              </a:ext>
            </a:extLst>
          </p:cNvPr>
          <p:cNvSpPr txBox="1"/>
          <p:nvPr/>
        </p:nvSpPr>
        <p:spPr>
          <a:xfrm>
            <a:off x="850817" y="3603252"/>
            <a:ext cx="1670547" cy="8102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Leadership &amp; technical skill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Planning, coordinate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Communicate between tech and non-tech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48972-CEE9-E119-B223-78E60243F041}"/>
              </a:ext>
            </a:extLst>
          </p:cNvPr>
          <p:cNvSpPr txBox="1"/>
          <p:nvPr/>
        </p:nvSpPr>
        <p:spPr>
          <a:xfrm>
            <a:off x="3736726" y="3603252"/>
            <a:ext cx="1670547" cy="8102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Strong IT background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Full-stack developer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Responsible for leading &amp; building final 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68C86-1949-3582-47DD-E705DD854D67}"/>
              </a:ext>
            </a:extLst>
          </p:cNvPr>
          <p:cNvSpPr txBox="1"/>
          <p:nvPr/>
        </p:nvSpPr>
        <p:spPr>
          <a:xfrm>
            <a:off x="6731560" y="3603252"/>
            <a:ext cx="2102840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Full-stack developer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Expertise in business logic/rules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Wide knowledge of tech-stack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1EAF5EBF-CCD5-D30B-0043-7A04DA958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4" name="Google Shape;163;p19">
            <a:extLst>
              <a:ext uri="{FF2B5EF4-FFF2-40B4-BE49-F238E27FC236}">
                <a16:creationId xmlns:a16="http://schemas.microsoft.com/office/drawing/2014/main" id="{AEE9470B-B67B-B9BE-5818-AC37BB836EAC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2694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Our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602E3B-A799-59C0-A1F2-D9886BE2F027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37726"/>
      </p:ext>
    </p:extLst>
  </p:cSld>
  <p:clrMapOvr>
    <a:masterClrMapping/>
  </p:clrMapOvr>
  <p:transition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Assumptions for </a:t>
            </a:r>
            <a:r>
              <a:rPr lang="en-US">
                <a:solidFill>
                  <a:srgbClr val="D0F09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2023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351489-3EFE-9146-05C7-052A3DB7F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2441508"/>
              </p:ext>
            </p:extLst>
          </p:nvPr>
        </p:nvGraphicFramePr>
        <p:xfrm>
          <a:off x="496924" y="1023746"/>
          <a:ext cx="5790862" cy="3600450"/>
        </p:xfrm>
        <a:graphic>
          <a:graphicData uri="http://schemas.openxmlformats.org/drawingml/2006/table">
            <a:tbl>
              <a:tblPr/>
              <a:tblGrid>
                <a:gridCol w="3715076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2075786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 loans 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3,500,000,000đ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Interest rate (yearly)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6.5%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monthly salary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30%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monthly marketing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partnering expense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Web/app upgrading, IT support, maintenance, etc.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40%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Other expenses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A592670-3337-FCFB-B514-926C68EEB220}"/>
              </a:ext>
            </a:extLst>
          </p:cNvPr>
          <p:cNvSpPr txBox="1"/>
          <p:nvPr/>
        </p:nvSpPr>
        <p:spPr>
          <a:xfrm>
            <a:off x="6416250" y="1555653"/>
            <a:ext cx="21877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</a:schemeClr>
                </a:solidFill>
                <a:latin typeface="Montserrat" pitchFamily="2" charset="0"/>
              </a:rPr>
              <a:t>Refer to BIDV's business loan interest rate</a:t>
            </a:r>
            <a:endParaRPr lang="en-US" sz="1200">
              <a:solidFill>
                <a:schemeClr val="bg1">
                  <a:lumMod val="75000"/>
                </a:schemeClr>
              </a:solidFill>
              <a:latin typeface="Montserrat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C41309-CFD2-4A43-A86E-4353FAE6AECB}"/>
              </a:ext>
            </a:extLst>
          </p:cNvPr>
          <p:cNvSpPr txBox="1"/>
          <p:nvPr/>
        </p:nvSpPr>
        <p:spPr>
          <a:xfrm>
            <a:off x="6416249" y="3594453"/>
            <a:ext cx="24118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bg1">
                    <a:lumMod val="75000"/>
                  </a:schemeClr>
                </a:solidFill>
                <a:latin typeface="Montserrat" pitchFamily="2" charset="0"/>
              </a:rPr>
              <a:t>AWS service fees and deployment fees </a:t>
            </a:r>
            <a:endParaRPr lang="en-US" sz="1200">
              <a:solidFill>
                <a:schemeClr val="bg1">
                  <a:lumMod val="75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064353"/>
      </p:ext>
    </p:extLst>
  </p:cSld>
  <p:clrMapOvr>
    <a:masterClrMapping/>
  </p:clrMapOvr>
  <p:transition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Assumptions for </a:t>
            </a:r>
            <a:r>
              <a:rPr lang="en-US">
                <a:solidFill>
                  <a:srgbClr val="D0F09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2023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3074" name="Picture 2" descr="Không có mô tả.">
            <a:extLst>
              <a:ext uri="{FF2B5EF4-FFF2-40B4-BE49-F238E27FC236}">
                <a16:creationId xmlns:a16="http://schemas.microsoft.com/office/drawing/2014/main" id="{90BBE412-D13F-F60B-BFD6-8D018B143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64" y="1156800"/>
            <a:ext cx="8640000" cy="37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427AA9-9B8A-1FF6-A924-11FD1F15ED88}"/>
              </a:ext>
            </a:extLst>
          </p:cNvPr>
          <p:cNvSpPr txBox="1"/>
          <p:nvPr/>
        </p:nvSpPr>
        <p:spPr>
          <a:xfrm>
            <a:off x="308664" y="820337"/>
            <a:ext cx="21681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IT infrastructure expenses</a:t>
            </a:r>
          </a:p>
        </p:txBody>
      </p:sp>
    </p:spTree>
    <p:extLst>
      <p:ext uri="{BB962C8B-B14F-4D97-AF65-F5344CB8AC3E}">
        <p14:creationId xmlns:p14="http://schemas.microsoft.com/office/powerpoint/2010/main" val="2880977795"/>
      </p:ext>
    </p:extLst>
  </p:cSld>
  <p:clrMapOvr>
    <a:masterClrMapping/>
  </p:clrMapOvr>
  <p:transition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79653"/>
            <a:ext cx="233280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22262D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Forecast for </a:t>
            </a:r>
            <a:r>
              <a:rPr lang="en-US">
                <a:solidFill>
                  <a:srgbClr val="77BE9C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2023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9AE2757D-FD57-5FAF-AEAF-5AE9926F3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966892"/>
              </p:ext>
            </p:extLst>
          </p:nvPr>
        </p:nvGraphicFramePr>
        <p:xfrm>
          <a:off x="266400" y="602702"/>
          <a:ext cx="8568001" cy="4452916"/>
        </p:xfrm>
        <a:graphic>
          <a:graphicData uri="http://schemas.openxmlformats.org/drawingml/2006/table">
            <a:tbl>
              <a:tblPr/>
              <a:tblGrid>
                <a:gridCol w="1300651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726735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726735">
                  <a:extLst>
                    <a:ext uri="{9D8B030D-6E8A-4147-A177-3AD203B41FA5}">
                      <a16:colId xmlns:a16="http://schemas.microsoft.com/office/drawing/2014/main" val="1572116399"/>
                    </a:ext>
                  </a:extLst>
                </a:gridCol>
                <a:gridCol w="726735">
                  <a:extLst>
                    <a:ext uri="{9D8B030D-6E8A-4147-A177-3AD203B41FA5}">
                      <a16:colId xmlns:a16="http://schemas.microsoft.com/office/drawing/2014/main" val="3456928757"/>
                    </a:ext>
                  </a:extLst>
                </a:gridCol>
                <a:gridCol w="726735">
                  <a:extLst>
                    <a:ext uri="{9D8B030D-6E8A-4147-A177-3AD203B41FA5}">
                      <a16:colId xmlns:a16="http://schemas.microsoft.com/office/drawing/2014/main" val="4069048568"/>
                    </a:ext>
                  </a:extLst>
                </a:gridCol>
                <a:gridCol w="726735">
                  <a:extLst>
                    <a:ext uri="{9D8B030D-6E8A-4147-A177-3AD203B41FA5}">
                      <a16:colId xmlns:a16="http://schemas.microsoft.com/office/drawing/2014/main" val="3887617505"/>
                    </a:ext>
                  </a:extLst>
                </a:gridCol>
                <a:gridCol w="726735">
                  <a:extLst>
                    <a:ext uri="{9D8B030D-6E8A-4147-A177-3AD203B41FA5}">
                      <a16:colId xmlns:a16="http://schemas.microsoft.com/office/drawing/2014/main" val="754827652"/>
                    </a:ext>
                  </a:extLst>
                </a:gridCol>
                <a:gridCol w="726735">
                  <a:extLst>
                    <a:ext uri="{9D8B030D-6E8A-4147-A177-3AD203B41FA5}">
                      <a16:colId xmlns:a16="http://schemas.microsoft.com/office/drawing/2014/main" val="2156928173"/>
                    </a:ext>
                  </a:extLst>
                </a:gridCol>
                <a:gridCol w="726735">
                  <a:extLst>
                    <a:ext uri="{9D8B030D-6E8A-4147-A177-3AD203B41FA5}">
                      <a16:colId xmlns:a16="http://schemas.microsoft.com/office/drawing/2014/main" val="145426849"/>
                    </a:ext>
                  </a:extLst>
                </a:gridCol>
                <a:gridCol w="726735">
                  <a:extLst>
                    <a:ext uri="{9D8B030D-6E8A-4147-A177-3AD203B41FA5}">
                      <a16:colId xmlns:a16="http://schemas.microsoft.com/office/drawing/2014/main" val="2678566275"/>
                    </a:ext>
                  </a:extLst>
                </a:gridCol>
                <a:gridCol w="726735">
                  <a:extLst>
                    <a:ext uri="{9D8B030D-6E8A-4147-A177-3AD203B41FA5}">
                      <a16:colId xmlns:a16="http://schemas.microsoft.com/office/drawing/2014/main" val="4141955334"/>
                    </a:ext>
                  </a:extLst>
                </a:gridCol>
              </a:tblGrid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550" b="1" i="0" u="none" strike="noStrike" cap="none">
                        <a:solidFill>
                          <a:srgbClr val="22262D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Apr-23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4F5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May-23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4F52"/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Jun-23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Jul-23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Aug-23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Sep-23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Oct-23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Nov-23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Dec-23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</a:t>
                      </a:r>
                    </a:p>
                  </a:txBody>
                  <a:tcPr marL="28575" marR="45720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793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Revenue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27,030,487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30,409,298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34,210,460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38,486,768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130,137,013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COGS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Gross profit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23,791,613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26,646,606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29,844,199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33,425,503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113,707,921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Gross profit margin (%)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0%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0%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0%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0%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0%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100%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100%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100%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100%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Less expense, in which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 i="1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 i="1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 i="1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 i="1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 i="1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 i="1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 i="1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 i="1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 i="1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Marketing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360,000,000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Salaries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40,000,000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400,000,000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285686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Rent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6691139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Partnering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74302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IT infra, maintenance, etc.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720,000,000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9767355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Other expenses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45,000,000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272707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 expenses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165,000,000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165,000,000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165,000,000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165,000,000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165,000,000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175,000,000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175,000,000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175,000,000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175,000,000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1,525,000,000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2341578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EBIT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(165,000,000)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(165,000,000)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(165,000,000)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(165,000,000)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(165,000,000)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(147,969,513)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(144,590,702)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(140,789,540)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(136,513,232)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(1,394,862,987)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346020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EBIT margin (%)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(547)%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(475)%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(412)%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(355)%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(1,072)%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5650800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Interest expenses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170,625,000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8714217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1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Net profit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(183,958,333)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(183,958,333)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(183,958,333)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(183,958,333)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(183,958,333)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(166,927,846)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(163,549,035)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(159,747,873)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(155,471,566)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(1,565,487,987)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109633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5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Net profit margin (%)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(618)%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(538)%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(467)%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(404)%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(1,203)%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9120489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algn="l" rtl="0" fontAlgn="ctr"/>
                      <a:endParaRPr lang="en-US" sz="550" b="1">
                        <a:solidFill>
                          <a:srgbClr val="22262D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184565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550" b="1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Monthly users’  growth rate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12.5%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9701837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550" b="1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New users/month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1,688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1,898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2,136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2,403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2,703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3,041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3,421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3,849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>
                          <a:effectLst/>
                          <a:latin typeface="Montserrat" pitchFamily="2" charset="0"/>
                        </a:rPr>
                        <a:t>22,638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9549855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550" b="1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Net accumulative users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 i="1">
                        <a:effectLst/>
                        <a:latin typeface="Montserrat" pitchFamily="2" charset="0"/>
                      </a:endParaRP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3,188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5,086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7,222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9,624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12,327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15,368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18,789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22,638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>
                        <a:effectLst/>
                        <a:latin typeface="Montserrat" pitchFamily="2" charset="0"/>
                      </a:endParaRP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4248924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550" b="1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Monthly fees/user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4945906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550" b="1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Monthly subscription revenue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27,030,487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30,409,298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34,210,460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38,486,768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130,137,013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0340828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550" b="1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Other revenues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7555178"/>
                  </a:ext>
                </a:extLst>
              </a:tr>
              <a:tr h="17126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550" b="1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Total revenue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60000"/>
                        <a:lumOff val="40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27,030,487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30,409,298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34,210,460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38,486,768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130,137,013 </a:t>
                      </a:r>
                    </a:p>
                  </a:txBody>
                  <a:tcPr marL="28575" marR="45720" marT="0" marB="0" anchor="ctr">
                    <a:lnL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CBCFD7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547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2572612"/>
      </p:ext>
    </p:extLst>
  </p:cSld>
  <p:clrMapOvr>
    <a:masterClrMapping/>
  </p:clrMapOvr>
  <p:transition>
    <p:push dir="u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Assumptions for </a:t>
            </a:r>
            <a:r>
              <a:rPr lang="en-US">
                <a:solidFill>
                  <a:srgbClr val="D0F09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2024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351489-3EFE-9146-05C7-052A3DB7F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70520"/>
              </p:ext>
            </p:extLst>
          </p:nvPr>
        </p:nvGraphicFramePr>
        <p:xfrm>
          <a:off x="496924" y="1023746"/>
          <a:ext cx="5790862" cy="3600450"/>
        </p:xfrm>
        <a:graphic>
          <a:graphicData uri="http://schemas.openxmlformats.org/drawingml/2006/table">
            <a:tbl>
              <a:tblPr/>
              <a:tblGrid>
                <a:gridCol w="3715076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2075786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 loans 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3,500,000,000đ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Interest rate (yearly)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6.5%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monthly salary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monthly marketing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partnering expense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Web/app upgrading, IT support, maintenance, etc.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40%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Other expenses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C41309-CFD2-4A43-A86E-4353FAE6AECB}"/>
              </a:ext>
            </a:extLst>
          </p:cNvPr>
          <p:cNvSpPr txBox="1"/>
          <p:nvPr/>
        </p:nvSpPr>
        <p:spPr>
          <a:xfrm>
            <a:off x="6422514" y="4098453"/>
            <a:ext cx="241188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>
                    <a:lumMod val="75000"/>
                  </a:schemeClr>
                </a:solidFill>
                <a:latin typeface="Montserrat" pitchFamily="2" charset="0"/>
              </a:rPr>
              <a:t>Meeting &amp; sharing event, coworking space, bonding activities,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0793C7A-C561-63BF-D28D-EC9954085B33}"/>
              </a:ext>
            </a:extLst>
          </p:cNvPr>
          <p:cNvSpPr txBox="1"/>
          <p:nvPr/>
        </p:nvSpPr>
        <p:spPr>
          <a:xfrm>
            <a:off x="6646592" y="1265541"/>
            <a:ext cx="14445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0đ</a:t>
            </a:r>
            <a:endParaRPr lang="en-US" sz="1100" b="1" i="0" u="none" strike="noStrike" cap="none">
              <a:solidFill>
                <a:schemeClr val="bg1">
                  <a:lumMod val="95000"/>
                </a:schemeClr>
              </a:solidFill>
              <a:effectLst/>
              <a:latin typeface="Montserrat" panose="00000500000000000000" pitchFamily="2" charset="0"/>
              <a:ea typeface="+mn-ea"/>
              <a:cs typeface="+mn-cs"/>
              <a:sym typeface="Arial"/>
            </a:endParaRPr>
          </a:p>
        </p:txBody>
      </p:sp>
      <p:pic>
        <p:nvPicPr>
          <p:cNvPr id="8" name="Graphic 7" descr="Arrow Up with solid fill">
            <a:extLst>
              <a:ext uri="{FF2B5EF4-FFF2-40B4-BE49-F238E27FC236}">
                <a16:creationId xmlns:a16="http://schemas.microsoft.com/office/drawing/2014/main" id="{A28CCDEA-FE8C-51F4-2BF7-58D1992073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2514" y="1179141"/>
            <a:ext cx="304157" cy="30415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6703DE7-12D3-496F-C6FC-E70076ED2CB8}"/>
              </a:ext>
            </a:extLst>
          </p:cNvPr>
          <p:cNvSpPr txBox="1"/>
          <p:nvPr/>
        </p:nvSpPr>
        <p:spPr>
          <a:xfrm>
            <a:off x="6646592" y="1089940"/>
            <a:ext cx="24118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>
                    <a:lumMod val="75000"/>
                  </a:schemeClr>
                </a:solidFill>
                <a:latin typeface="Montserrat" pitchFamily="2" charset="0"/>
              </a:rPr>
              <a:t>Additional loans</a:t>
            </a:r>
          </a:p>
        </p:txBody>
      </p:sp>
    </p:spTree>
    <p:extLst>
      <p:ext uri="{BB962C8B-B14F-4D97-AF65-F5344CB8AC3E}">
        <p14:creationId xmlns:p14="http://schemas.microsoft.com/office/powerpoint/2010/main" val="3441479312"/>
      </p:ext>
    </p:extLst>
  </p:cSld>
  <p:clrMapOvr>
    <a:masterClrMapping/>
  </p:clrMapOvr>
  <p:transition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Assumptions for </a:t>
            </a:r>
            <a:r>
              <a:rPr lang="en-US">
                <a:solidFill>
                  <a:srgbClr val="D0F09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2024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1026" name="Picture 2" descr="Không có mô tả.">
            <a:extLst>
              <a:ext uri="{FF2B5EF4-FFF2-40B4-BE49-F238E27FC236}">
                <a16:creationId xmlns:a16="http://schemas.microsoft.com/office/drawing/2014/main" id="{ECF76FE6-B55A-2C2C-AC4D-1515381CC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0" y="1201425"/>
            <a:ext cx="8582400" cy="345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BDFE9FE-2ABF-EFD8-1DC5-458B381A929F}"/>
              </a:ext>
            </a:extLst>
          </p:cNvPr>
          <p:cNvSpPr txBox="1"/>
          <p:nvPr/>
        </p:nvSpPr>
        <p:spPr>
          <a:xfrm>
            <a:off x="308664" y="820337"/>
            <a:ext cx="21681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IT infrastructure expenses</a:t>
            </a:r>
          </a:p>
        </p:txBody>
      </p:sp>
    </p:spTree>
    <p:extLst>
      <p:ext uri="{BB962C8B-B14F-4D97-AF65-F5344CB8AC3E}">
        <p14:creationId xmlns:p14="http://schemas.microsoft.com/office/powerpoint/2010/main" val="225179812"/>
      </p:ext>
    </p:extLst>
  </p:cSld>
  <p:clrMapOvr>
    <a:masterClrMapping/>
  </p:clrMapOvr>
  <p:transition>
    <p:push dir="u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79653"/>
            <a:ext cx="233280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22262D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Forecast for </a:t>
            </a:r>
            <a:r>
              <a:rPr lang="en-US">
                <a:solidFill>
                  <a:srgbClr val="77BE9C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2024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5AF7C6B-B1F3-ADDF-CCA3-79EB3D6F18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0622752"/>
              </p:ext>
            </p:extLst>
          </p:nvPr>
        </p:nvGraphicFramePr>
        <p:xfrm>
          <a:off x="91440" y="561870"/>
          <a:ext cx="8961120" cy="4517136"/>
        </p:xfrm>
        <a:graphic>
          <a:graphicData uri="http://schemas.openxmlformats.org/drawingml/2006/table">
            <a:tbl>
              <a:tblPr/>
              <a:tblGrid>
                <a:gridCol w="1342020">
                  <a:extLst>
                    <a:ext uri="{9D8B030D-6E8A-4147-A177-3AD203B41FA5}">
                      <a16:colId xmlns:a16="http://schemas.microsoft.com/office/drawing/2014/main" val="117573335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1839975162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2492902931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2154619545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2652275584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4059847769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2379135162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1031710266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2915441574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42987893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2438535104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3396786056"/>
                    </a:ext>
                  </a:extLst>
                </a:gridCol>
                <a:gridCol w="576376">
                  <a:extLst>
                    <a:ext uri="{9D8B030D-6E8A-4147-A177-3AD203B41FA5}">
                      <a16:colId xmlns:a16="http://schemas.microsoft.com/office/drawing/2014/main" val="3025429149"/>
                    </a:ext>
                  </a:extLst>
                </a:gridCol>
                <a:gridCol w="702588">
                  <a:extLst>
                    <a:ext uri="{9D8B030D-6E8A-4147-A177-3AD203B41FA5}">
                      <a16:colId xmlns:a16="http://schemas.microsoft.com/office/drawing/2014/main" val="616204608"/>
                    </a:ext>
                  </a:extLst>
                </a:gridCol>
              </a:tblGrid>
              <a:tr h="173736"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Jan-24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Feb-24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Mar-24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Apr-24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May-24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Jun-24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Jul-24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Aug-24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Sep-24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Oct-24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Nov-24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Dec-24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Total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93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3259598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Revenue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56,750,000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64,411,250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73,106,769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82,976,183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94,177,967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106,891,993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121,322,412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137,700,937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156,290,564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177,389,790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201,337,412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1,322,355,276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9832783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COGS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168198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Gross profit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56,750,000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64,411,250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73,106,769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82,976,183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94,177,967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106,891,993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121,322,412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137,700,937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156,290,564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177,389,790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201,337,412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1,322,355,276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0611903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Gross profit margin (%)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100.0%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244955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Less expenses, in which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650" b="1" i="0" u="none" strike="noStrike" cap="none">
                        <a:solidFill>
                          <a:schemeClr val="tx1"/>
                        </a:solidFill>
                        <a:effectLst/>
                        <a:latin typeface="Montserrat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254921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Marketing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50,000,000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600,000,000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103243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Salaries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50,000,000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</a:t>
                      </a:r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600,000,000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3040298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Rent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8748472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Partnering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014027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fr-FR" sz="580">
                          <a:effectLst/>
                          <a:latin typeface="Montserrat" pitchFamily="2" charset="0"/>
                        </a:rPr>
                        <a:t>IT infra, maintenance, etc.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100,000,000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1,200,000,000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3826350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Other expenses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84,000,000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6240103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Total expenses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207,000,000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2,484,000,000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529238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EBIT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(157,000,000)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(150,250,000)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(142,588,750)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(133,893,231)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(124,023,817)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(112,822,033)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(100,108,007)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(85,677,588)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(69,299,063)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(50,709,436)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(29,610,210)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(5,662,588)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(1,161,644,724)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6641481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EBIT margin (%)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(314)%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(265)%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(221)%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(183)%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(149)%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(120)%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(94)%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(71)%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(50)%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(32)%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(17)%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(3)%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(88)%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5227471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Interest expenses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227,500,000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987782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Net profit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(175,958,333)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(169,208,333)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(161,547,083)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(152,851,565)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(142,982,151)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(131,780,366)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(119,066,341)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(104,635,922)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(88,257,396)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(69,667,769)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(48,568,543)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(24,620,922)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(1,389,144,724)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0166092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Net profit margin (%)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(352)%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(298)%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(251)%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(209)%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(172)%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(140)%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(111)%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(86)%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(64)%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(45)%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(27)%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(12)%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(105)%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3950398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650" b="1" i="0" u="none" strike="noStrike" cap="none">
                        <a:solidFill>
                          <a:schemeClr val="tx1"/>
                        </a:solidFill>
                        <a:effectLst/>
                        <a:latin typeface="Montserrat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864579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Monthly users' growth rate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13.5%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650" b="1" i="0" u="none" strike="noStrike" cap="none">
                        <a:solidFill>
                          <a:schemeClr val="tx1"/>
                        </a:solidFill>
                        <a:effectLst/>
                        <a:latin typeface="Montserrat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202269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New users/month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4,000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4,540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5,153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5,849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6,638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7,534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8,551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9,706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11,016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12,503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14,191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16,107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105,788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1790853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Net accumulative uesrs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i="1">
                        <a:effectLst/>
                        <a:latin typeface="Montserrat" pitchFamily="2" charset="0"/>
                      </a:endParaRP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8,540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13,693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19,541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26,180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33,714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42,265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51,971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62,987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75,490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89,681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105,788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650" b="1" i="0" u="none" strike="noStrike" cap="none">
                        <a:solidFill>
                          <a:schemeClr val="tx1"/>
                        </a:solidFill>
                        <a:effectLst/>
                        <a:latin typeface="Montserrat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521816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Monthly fees/users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12,500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150,000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191980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Monthly subscription revenue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56,750,000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64,411,250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73,106,769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82,976,183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94,177,967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106,891,993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121,322,412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137,700,937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156,290,564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177,389,790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201,337,412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1,322,355,276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3775698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Other revenues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886022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Total revenue</a:t>
                      </a:r>
                    </a:p>
                  </a:txBody>
                  <a:tcPr marL="13457" marR="13457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56,750,000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64,411,250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73,106,769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82,976,183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94,177,967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106,891,993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121,322,412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137,700,937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156,290,564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177,389,790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201,337,412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1,322,355,276</a:t>
                      </a:r>
                    </a:p>
                  </a:txBody>
                  <a:tcPr marL="13457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974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8205378"/>
      </p:ext>
    </p:extLst>
  </p:cSld>
  <p:clrMapOvr>
    <a:masterClrMapping/>
  </p:clrMapOvr>
  <p:transition>
    <p:push dir="u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Assumptions for </a:t>
            </a:r>
            <a:r>
              <a:rPr lang="en-US">
                <a:solidFill>
                  <a:srgbClr val="D0F09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2025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351489-3EFE-9146-05C7-052A3DB7F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964402"/>
              </p:ext>
            </p:extLst>
          </p:nvPr>
        </p:nvGraphicFramePr>
        <p:xfrm>
          <a:off x="496924" y="1023746"/>
          <a:ext cx="5790862" cy="3600450"/>
        </p:xfrm>
        <a:graphic>
          <a:graphicData uri="http://schemas.openxmlformats.org/drawingml/2006/table">
            <a:tbl>
              <a:tblPr/>
              <a:tblGrid>
                <a:gridCol w="3715076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2075786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 loans 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3,500,000,000đ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Interest rate (yearly)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6.5%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monthly salary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30%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monthly marketing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3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partnering expense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Web/app upgrading, IT support, maintenance, etc.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40%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3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Other expenses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3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C41309-CFD2-4A43-A86E-4353FAE6AECB}"/>
              </a:ext>
            </a:extLst>
          </p:cNvPr>
          <p:cNvSpPr txBox="1"/>
          <p:nvPr/>
        </p:nvSpPr>
        <p:spPr>
          <a:xfrm>
            <a:off x="6422514" y="4098453"/>
            <a:ext cx="2411885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>
                    <a:lumMod val="75000"/>
                  </a:schemeClr>
                </a:solidFill>
                <a:latin typeface="Montserrat" pitchFamily="2" charset="0"/>
              </a:rPr>
              <a:t>Meeting &amp; sharing event, coworking space, bonding activities, etc.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7F0388-9A78-16DE-95BC-C36A0FF7F177}"/>
              </a:ext>
            </a:extLst>
          </p:cNvPr>
          <p:cNvSpPr txBox="1"/>
          <p:nvPr/>
        </p:nvSpPr>
        <p:spPr>
          <a:xfrm>
            <a:off x="6646592" y="1265541"/>
            <a:ext cx="144450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rtl="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</a:pPr>
            <a:r>
              <a:rPr lang="en-US" sz="1100" b="1">
                <a:solidFill>
                  <a:schemeClr val="bg1">
                    <a:lumMod val="95000"/>
                  </a:schemeClr>
                </a:solidFill>
                <a:latin typeface="Montserrat" panose="00000500000000000000" pitchFamily="2" charset="0"/>
                <a:ea typeface="+mn-ea"/>
                <a:cs typeface="+mn-cs"/>
              </a:rPr>
              <a:t>0đ</a:t>
            </a:r>
            <a:endParaRPr lang="en-US" sz="1100" b="1" i="0" u="none" strike="noStrike" cap="none">
              <a:solidFill>
                <a:schemeClr val="bg1">
                  <a:lumMod val="95000"/>
                </a:schemeClr>
              </a:solidFill>
              <a:effectLst/>
              <a:latin typeface="Montserrat" panose="00000500000000000000" pitchFamily="2" charset="0"/>
              <a:ea typeface="+mn-ea"/>
              <a:cs typeface="+mn-cs"/>
              <a:sym typeface="Arial"/>
            </a:endParaRPr>
          </a:p>
        </p:txBody>
      </p:sp>
      <p:pic>
        <p:nvPicPr>
          <p:cNvPr id="5" name="Graphic 4" descr="Arrow Up with solid fill">
            <a:extLst>
              <a:ext uri="{FF2B5EF4-FFF2-40B4-BE49-F238E27FC236}">
                <a16:creationId xmlns:a16="http://schemas.microsoft.com/office/drawing/2014/main" id="{84435DC8-8D39-CB73-E76B-C588D2E848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2514" y="1179141"/>
            <a:ext cx="304157" cy="3041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224D85-7C25-D82A-EC4D-947EC2813197}"/>
              </a:ext>
            </a:extLst>
          </p:cNvPr>
          <p:cNvSpPr txBox="1"/>
          <p:nvPr/>
        </p:nvSpPr>
        <p:spPr>
          <a:xfrm>
            <a:off x="6646592" y="1089940"/>
            <a:ext cx="241188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>
                <a:solidFill>
                  <a:schemeClr val="bg1">
                    <a:lumMod val="75000"/>
                  </a:schemeClr>
                </a:solidFill>
                <a:latin typeface="Montserrat" pitchFamily="2" charset="0"/>
              </a:rPr>
              <a:t>Additional loans</a:t>
            </a:r>
          </a:p>
        </p:txBody>
      </p:sp>
    </p:spTree>
    <p:extLst>
      <p:ext uri="{BB962C8B-B14F-4D97-AF65-F5344CB8AC3E}">
        <p14:creationId xmlns:p14="http://schemas.microsoft.com/office/powerpoint/2010/main" val="1947567483"/>
      </p:ext>
    </p:extLst>
  </p:cSld>
  <p:clrMapOvr>
    <a:masterClrMapping/>
  </p:clrMapOvr>
  <p:transition>
    <p:push dir="u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Assumptions for </a:t>
            </a:r>
            <a:r>
              <a:rPr lang="en-US">
                <a:solidFill>
                  <a:srgbClr val="D0F09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2025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2050" name="Picture 2" descr="Không có mô tả.">
            <a:extLst>
              <a:ext uri="{FF2B5EF4-FFF2-40B4-BE49-F238E27FC236}">
                <a16:creationId xmlns:a16="http://schemas.microsoft.com/office/drawing/2014/main" id="{9A459398-597E-CBA2-5C4D-9D9E4A36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0" y="1158224"/>
            <a:ext cx="8582400" cy="375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1AA22C2-4C12-1A48-A8F0-7E14812E3954}"/>
              </a:ext>
            </a:extLst>
          </p:cNvPr>
          <p:cNvSpPr txBox="1"/>
          <p:nvPr/>
        </p:nvSpPr>
        <p:spPr>
          <a:xfrm>
            <a:off x="308664" y="820337"/>
            <a:ext cx="216813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IT infrastructure expenses</a:t>
            </a:r>
          </a:p>
        </p:txBody>
      </p:sp>
    </p:spTree>
    <p:extLst>
      <p:ext uri="{BB962C8B-B14F-4D97-AF65-F5344CB8AC3E}">
        <p14:creationId xmlns:p14="http://schemas.microsoft.com/office/powerpoint/2010/main" val="3486570448"/>
      </p:ext>
    </p:extLst>
  </p:cSld>
  <p:clrMapOvr>
    <a:masterClrMapping/>
  </p:clrMapOvr>
  <p:transition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79653"/>
            <a:ext cx="233280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22262D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Forecast for </a:t>
            </a:r>
            <a:r>
              <a:rPr lang="en-US">
                <a:solidFill>
                  <a:srgbClr val="77BE9C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2025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ABF96CC-AA9D-D64E-1B1E-D7DF4CF22F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2768789"/>
              </p:ext>
            </p:extLst>
          </p:nvPr>
        </p:nvGraphicFramePr>
        <p:xfrm>
          <a:off x="91443" y="568311"/>
          <a:ext cx="8961114" cy="4517136"/>
        </p:xfrm>
        <a:graphic>
          <a:graphicData uri="http://schemas.openxmlformats.org/drawingml/2006/table">
            <a:tbl>
              <a:tblPr/>
              <a:tblGrid>
                <a:gridCol w="1343764">
                  <a:extLst>
                    <a:ext uri="{9D8B030D-6E8A-4147-A177-3AD203B41FA5}">
                      <a16:colId xmlns:a16="http://schemas.microsoft.com/office/drawing/2014/main" val="2159442427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373465394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1598172519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2767455940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710763923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2848699145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290859916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704926751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3793527863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1475973751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1592218714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2787474264"/>
                    </a:ext>
                  </a:extLst>
                </a:gridCol>
                <a:gridCol w="576267">
                  <a:extLst>
                    <a:ext uri="{9D8B030D-6E8A-4147-A177-3AD203B41FA5}">
                      <a16:colId xmlns:a16="http://schemas.microsoft.com/office/drawing/2014/main" val="1238169113"/>
                    </a:ext>
                  </a:extLst>
                </a:gridCol>
                <a:gridCol w="702146">
                  <a:extLst>
                    <a:ext uri="{9D8B030D-6E8A-4147-A177-3AD203B41FA5}">
                      <a16:colId xmlns:a16="http://schemas.microsoft.com/office/drawing/2014/main" val="2508907832"/>
                    </a:ext>
                  </a:extLst>
                </a:gridCol>
              </a:tblGrid>
              <a:tr h="173736"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b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Jan-25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Feb-25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Mar-25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Apr-25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May-25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Jun-25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Jul-25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Aug-25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Sep-25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Oct-25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Nov-25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Dec-25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Total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7936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2571206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Revenue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270,000,000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309,150,000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353,976,750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405,303,379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464,072,369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531,362,862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608,410,477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696,629,996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797,641,346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913,299,341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1,045,727,745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1,197,358,268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7,592,932,533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182127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COGS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6826386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Gross profit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270,000,000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309,150,000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353,976,750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405,303,379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464,072,369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531,362,862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608,410,477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696,629,996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797,641,346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913,299,341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1,045,727,745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1,197,358,268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7,592,932,533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7474194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Gross profit margin (%)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100%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0851955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Less expenses, in which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650" b="1" i="0" u="none" strike="noStrike" cap="none">
                        <a:solidFill>
                          <a:schemeClr val="tx1"/>
                        </a:solidFill>
                        <a:effectLst/>
                        <a:latin typeface="Montserrat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2690326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Marketing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70,000,000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840,000,000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733099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Salaries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80,000,000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80,000,000</a:t>
                      </a:r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80,000,000</a:t>
                      </a:r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80,000,000</a:t>
                      </a:r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80,000,000</a:t>
                      </a:r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80,000,000</a:t>
                      </a:r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80,000,000</a:t>
                      </a:r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80,000,000</a:t>
                      </a:r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80,000,000</a:t>
                      </a:r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80,000,000</a:t>
                      </a:r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80,000,000</a:t>
                      </a:r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kumimoji="0" lang="en-US" sz="580" b="0" i="1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80,000,000</a:t>
                      </a:r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960,000,000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8261262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Rent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13083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Partnering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408614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fr-FR" sz="580">
                          <a:effectLst/>
                          <a:latin typeface="Montserrat" pitchFamily="2" charset="0"/>
                        </a:rPr>
                        <a:t>IT infra, maintenance, etc.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0" i="1"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1,440,000,000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6487868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Other expenses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120,000,000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391733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Total expenses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580" b="1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280,000,000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3,360,000,000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8067158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EBIT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(10,000,000)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29,150,000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73,976,750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125,303,379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184,072,369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251,362,862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328,410,477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416,629,996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517,641,346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633,299,341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765,727,745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917,358,268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4,232,932,533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507142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EBIT margin (%)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(4)%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21 %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31 %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40 %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47 %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54 %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65 %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69 %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73 %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77 %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56 %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5674467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Interest expenses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18,958,333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227,500,000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047724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Net profit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(28,958,333)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10,191,667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55,018,417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106,345,045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165,114,035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232,404,529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309,452,144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397,671,663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498,683,012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614,341,008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746,769,412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898,399,935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4,005,432,533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000943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Net profit margin (%)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(11)%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16 %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26 %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36 %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44 %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51 %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57 %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63 %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67 %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71 %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75 %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53 %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475753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650" b="1" i="0" u="none" strike="noStrike" cap="none">
                        <a:solidFill>
                          <a:schemeClr val="tx1"/>
                        </a:solidFill>
                        <a:effectLst/>
                        <a:latin typeface="Montserrat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749025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Monthly user' growth rate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14.5%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650" b="1" i="0" u="none" strike="noStrike" cap="none">
                        <a:solidFill>
                          <a:schemeClr val="tx1"/>
                        </a:solidFill>
                        <a:effectLst/>
                        <a:latin typeface="Montserrat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1314385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New users/month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20,610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23,598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27,020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30,938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35,424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40,561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46,442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53,176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60,887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69,715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79,824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506,196 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8939993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Net accumulative uesrs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580" b="0" i="1">
                        <a:effectLst/>
                        <a:latin typeface="Montserrat" pitchFamily="2" charset="0"/>
                      </a:endParaRP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36,465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58,752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84,272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113,491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146,947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185,254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229,116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279,338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336,842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402,684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0" i="1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478,074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650" b="1" i="0" u="none" strike="noStrike" cap="none">
                        <a:solidFill>
                          <a:schemeClr val="tx1"/>
                        </a:solidFill>
                        <a:effectLst/>
                        <a:latin typeface="Montserrat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3444878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Monthly fees/users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 i="1"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180,000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172735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Monthly subscription revenue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270,000,000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309,150,000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353,976,750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405,303,379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464,072,369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531,362,862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608,410,477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696,629,996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797,641,346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913,299,341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1,045,727,745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1,197,358,268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7,592,932,533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8485943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Other revenues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580"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-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8403895"/>
                  </a:ext>
                </a:extLst>
              </a:tr>
              <a:tr h="173736">
                <a:tc>
                  <a:txBody>
                    <a:bodyPr/>
                    <a:lstStyle/>
                    <a:p>
                      <a:pPr rtl="0" fontAlgn="b"/>
                      <a:r>
                        <a:rPr lang="en-US" sz="580" b="1">
                          <a:effectLst/>
                          <a:latin typeface="Montserrat" pitchFamily="2" charset="0"/>
                        </a:rPr>
                        <a:t>Total revenue</a:t>
                      </a:r>
                    </a:p>
                  </a:txBody>
                  <a:tcPr marL="13073" marR="13073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60000"/>
                        <a:lumOff val="4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270,000,000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309,150,000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353,976,750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405,303,379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464,072,369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531,362,862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608,410,477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696,629,996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797,641,346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913,299,341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1,045,727,745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58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1,197,358,268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65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7,592,932,533  </a:t>
                      </a:r>
                    </a:p>
                  </a:txBody>
                  <a:tcPr marL="13073" marR="45720" marT="0" marB="0" anchor="ctr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4644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8369029"/>
      </p:ext>
    </p:extLst>
  </p:cSld>
  <p:clrMapOvr>
    <a:masterClrMapping/>
  </p:clrMapOvr>
  <p:transition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Consolidation</a:t>
            </a:r>
            <a:endParaRPr lang="en-US">
              <a:solidFill>
                <a:srgbClr val="D0F09F"/>
              </a:solidFill>
              <a:latin typeface="Montserrat Medium" panose="00000600000000000000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1A327A-34B0-233B-A8DC-6593EDD8F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570558"/>
              </p:ext>
            </p:extLst>
          </p:nvPr>
        </p:nvGraphicFramePr>
        <p:xfrm>
          <a:off x="288000" y="768111"/>
          <a:ext cx="5961597" cy="4204757"/>
        </p:xfrm>
        <a:graphic>
          <a:graphicData uri="http://schemas.openxmlformats.org/drawingml/2006/table">
            <a:tbl>
              <a:tblPr/>
              <a:tblGrid>
                <a:gridCol w="2491200">
                  <a:extLst>
                    <a:ext uri="{9D8B030D-6E8A-4147-A177-3AD203B41FA5}">
                      <a16:colId xmlns:a16="http://schemas.microsoft.com/office/drawing/2014/main" val="3759129384"/>
                    </a:ext>
                  </a:extLst>
                </a:gridCol>
                <a:gridCol w="1156799">
                  <a:extLst>
                    <a:ext uri="{9D8B030D-6E8A-4147-A177-3AD203B41FA5}">
                      <a16:colId xmlns:a16="http://schemas.microsoft.com/office/drawing/2014/main" val="3548368154"/>
                    </a:ext>
                  </a:extLst>
                </a:gridCol>
                <a:gridCol w="1156799">
                  <a:extLst>
                    <a:ext uri="{9D8B030D-6E8A-4147-A177-3AD203B41FA5}">
                      <a16:colId xmlns:a16="http://schemas.microsoft.com/office/drawing/2014/main" val="3704947493"/>
                    </a:ext>
                  </a:extLst>
                </a:gridCol>
                <a:gridCol w="1156799">
                  <a:extLst>
                    <a:ext uri="{9D8B030D-6E8A-4147-A177-3AD203B41FA5}">
                      <a16:colId xmlns:a16="http://schemas.microsoft.com/office/drawing/2014/main" val="3934957696"/>
                    </a:ext>
                  </a:extLst>
                </a:gridCol>
              </a:tblGrid>
              <a:tr h="228814">
                <a:tc>
                  <a:txBody>
                    <a:bodyPr/>
                    <a:lstStyle/>
                    <a:p>
                      <a:pPr rtl="0" fontAlgn="b"/>
                      <a:endParaRPr lang="en-US" sz="1050">
                        <a:solidFill>
                          <a:srgbClr val="77BE9C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R="15403" marT="0" marB="0" anchor="b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2023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2024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2025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3349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Revenue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130,137,013 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1,322,355,276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7,592,932,533 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37688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COGS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84894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Gross profit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130,137,013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1,322,355,276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7,592,932,533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973951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Gross profit margin (%)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100 %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100 %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100 %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473736"/>
                  </a:ext>
                </a:extLst>
              </a:tr>
              <a:tr h="192744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Less expense, in which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 i="1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 i="1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800" i="1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149641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Marketing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360,000,000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840,000,000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251843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Salaries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400,000,000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960,000,000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26336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Rent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847808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Partnering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33598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Web upgrade, IT infra, maintenance, etc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720,000,000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1,200,000,000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1,440,000,000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30685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Orther expense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45,000,000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84,000,000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345360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Total expense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1,525,000,000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2,484,000,000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3,360,000,000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51753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EBIT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(1,394,862,987)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(1,161,644,724)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4,232,932,533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313801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EBIT margin (%)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(1,072)%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(88)%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56 %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864760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Interest expense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170,625,000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227,500,000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227,500,000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493943"/>
                  </a:ext>
                </a:extLst>
              </a:tr>
              <a:tr h="209509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Net profit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(1,565,487,987)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(1,389,144,724)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4,005,432,533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16891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Net profit margin (%)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(1,203)%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(105)%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53 %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449531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Monthly new users 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22,638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105,788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506,196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811323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Monthly subscription revenue 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130,137,013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1,322,355,276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7,592,932,533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937314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CAC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15,902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5,672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1,659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446407"/>
                  </a:ext>
                </a:extLst>
              </a:tr>
              <a:tr h="140262">
                <a:tc>
                  <a:txBody>
                    <a:bodyPr/>
                    <a:lstStyle/>
                    <a:p>
                      <a:pPr rtl="0" fontAlgn="b"/>
                      <a:endParaRPr lang="en-US" sz="105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R="15403" marT="0" marB="0" anchor="b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5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b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5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b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5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b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35143"/>
                  </a:ext>
                </a:extLst>
              </a:tr>
              <a:tr h="204078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</a:rPr>
                        <a:t>NPV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5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</a:rPr>
                        <a:t>438,116,358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920784"/>
                  </a:ext>
                </a:extLst>
              </a:tr>
              <a:tr h="204078">
                <a:tc>
                  <a:txBody>
                    <a:bodyPr/>
                    <a:lstStyle/>
                    <a:p>
                      <a:pPr rtl="0" fontAlgn="ctr"/>
                      <a:r>
                        <a:rPr lang="en-US" sz="900" b="1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</a:rPr>
                        <a:t>IRR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5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900" b="1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</a:rPr>
                        <a:t>22%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82437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8BD7A21-1A72-CB37-CA23-67303D3E89CA}"/>
              </a:ext>
            </a:extLst>
          </p:cNvPr>
          <p:cNvSpPr txBox="1"/>
          <p:nvPr/>
        </p:nvSpPr>
        <p:spPr>
          <a:xfrm>
            <a:off x="6336711" y="1689795"/>
            <a:ext cx="2699287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>
                <a:solidFill>
                  <a:srgbClr val="A8DBA7"/>
                </a:solidFill>
                <a:latin typeface="Montserrat Medium" pitchFamily="2" charset="0"/>
              </a:rPr>
              <a:t>Until the end of 2024 will still suffer losses.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7A9B3-EAE0-4809-1546-C78A546C061A}"/>
              </a:ext>
            </a:extLst>
          </p:cNvPr>
          <p:cNvSpPr txBox="1"/>
          <p:nvPr/>
        </p:nvSpPr>
        <p:spPr>
          <a:xfrm>
            <a:off x="6336712" y="1046262"/>
            <a:ext cx="2699286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NPV is &gt; 0, IRR &gt; benchmark 10%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933F6F-C45A-FF89-92B0-4FEBA7A988F4}"/>
              </a:ext>
            </a:extLst>
          </p:cNvPr>
          <p:cNvSpPr txBox="1"/>
          <p:nvPr/>
        </p:nvSpPr>
        <p:spPr>
          <a:xfrm>
            <a:off x="6336711" y="2496386"/>
            <a:ext cx="2699288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Decreasing costs </a:t>
            </a:r>
          </a:p>
          <a:p>
            <a:r>
              <a:rPr lang="en-US"/>
              <a:t>Increasing revenue, users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CDB7C98-0330-85FB-3AC0-EE1F007A0F16}"/>
              </a:ext>
            </a:extLst>
          </p:cNvPr>
          <p:cNvCxnSpPr>
            <a:cxnSpLocks/>
            <a:stCxn id="14" idx="2"/>
            <a:endCxn id="11" idx="0"/>
          </p:cNvCxnSpPr>
          <p:nvPr/>
        </p:nvCxnSpPr>
        <p:spPr>
          <a:xfrm>
            <a:off x="7686355" y="1320311"/>
            <a:ext cx="0" cy="369484"/>
          </a:xfrm>
          <a:prstGeom prst="straightConnector1">
            <a:avLst/>
          </a:prstGeom>
          <a:ln>
            <a:solidFill>
              <a:schemeClr val="bg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EC62CC4-92EE-7236-AA0B-6FD62988C842}"/>
              </a:ext>
            </a:extLst>
          </p:cNvPr>
          <p:cNvSpPr txBox="1"/>
          <p:nvPr/>
        </p:nvSpPr>
        <p:spPr>
          <a:xfrm>
            <a:off x="6336712" y="3296386"/>
            <a:ext cx="2699288" cy="4932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rgbClr val="A8DBA7"/>
                </a:solidFill>
                <a:latin typeface="Montserrat Medium" pitchFamily="2" charset="0"/>
              </a:defRPr>
            </a:lvl1pPr>
          </a:lstStyle>
          <a:p>
            <a:r>
              <a:rPr lang="en-US" sz="1050" b="1">
                <a:solidFill>
                  <a:srgbClr val="D0F09F"/>
                </a:solidFill>
                <a:latin typeface="Montserrat" pitchFamily="2" charset="0"/>
              </a:rPr>
              <a:t>Opportunities for development &amp; gain more profit in the next periods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DA3F71-E3BA-B587-8DAC-D82B3AE97727}"/>
              </a:ext>
            </a:extLst>
          </p:cNvPr>
          <p:cNvCxnSpPr/>
          <p:nvPr/>
        </p:nvCxnSpPr>
        <p:spPr>
          <a:xfrm>
            <a:off x="6436800" y="2397600"/>
            <a:ext cx="22773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A6D46C-874A-2D9E-E233-34A215C2F24A}"/>
              </a:ext>
            </a:extLst>
          </p:cNvPr>
          <p:cNvCxnSpPr>
            <a:cxnSpLocks/>
            <a:stCxn id="16" idx="2"/>
            <a:endCxn id="4" idx="0"/>
          </p:cNvCxnSpPr>
          <p:nvPr/>
        </p:nvCxnSpPr>
        <p:spPr>
          <a:xfrm>
            <a:off x="7686355" y="2970490"/>
            <a:ext cx="1" cy="325896"/>
          </a:xfrm>
          <a:prstGeom prst="straightConnector1">
            <a:avLst/>
          </a:prstGeom>
          <a:ln>
            <a:solidFill>
              <a:srgbClr val="A8DB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0826612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2694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Our team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055FA9-A678-DA11-2E40-17B736AB69A7}"/>
              </a:ext>
            </a:extLst>
          </p:cNvPr>
          <p:cNvGrpSpPr/>
          <p:nvPr/>
        </p:nvGrpSpPr>
        <p:grpSpPr>
          <a:xfrm>
            <a:off x="798911" y="1091852"/>
            <a:ext cx="1783080" cy="2331720"/>
            <a:chOff x="791740" y="2369025"/>
            <a:chExt cx="1774360" cy="2331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C505E8-ED4F-41D2-A104-8636E93F76C8}"/>
                </a:ext>
              </a:extLst>
            </p:cNvPr>
            <p:cNvGrpSpPr/>
            <p:nvPr/>
          </p:nvGrpSpPr>
          <p:grpSpPr>
            <a:xfrm>
              <a:off x="804215" y="2369025"/>
              <a:ext cx="1761885" cy="1775634"/>
              <a:chOff x="6696913" y="887617"/>
              <a:chExt cx="1371600" cy="1371600"/>
            </a:xfrm>
          </p:grpSpPr>
          <p:pic>
            <p:nvPicPr>
              <p:cNvPr id="9" name="Picture 8" descr="A picture containing person, outdoor, child, young&#10;&#10;Description automatically generated">
                <a:extLst>
                  <a:ext uri="{FF2B5EF4-FFF2-40B4-BE49-F238E27FC236}">
                    <a16:creationId xmlns:a16="http://schemas.microsoft.com/office/drawing/2014/main" id="{2E3E02E9-3100-4536-BBBA-8AD8C70CC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913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E9F34A-7962-4CAF-B3B5-4F2ACFE40177}"/>
                  </a:ext>
                </a:extLst>
              </p:cNvPr>
              <p:cNvSpPr/>
              <p:nvPr/>
            </p:nvSpPr>
            <p:spPr>
              <a:xfrm>
                <a:off x="6696913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Google Shape;367;p25">
              <a:extLst>
                <a:ext uri="{FF2B5EF4-FFF2-40B4-BE49-F238E27FC236}">
                  <a16:creationId xmlns:a16="http://schemas.microsoft.com/office/drawing/2014/main" id="{2822A6A1-5796-4468-9856-F96E0539BBE3}"/>
                </a:ext>
              </a:extLst>
            </p:cNvPr>
            <p:cNvSpPr txBox="1"/>
            <p:nvPr/>
          </p:nvSpPr>
          <p:spPr>
            <a:xfrm>
              <a:off x="791740" y="4203061"/>
              <a:ext cx="1774360" cy="497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rgbClr val="BCFEF3"/>
                  </a:solidFill>
                  <a:latin typeface="Montserrat" pitchFamily="2" charset="0"/>
                  <a:ea typeface="Unica One"/>
                  <a:cs typeface="Unica One"/>
                  <a:sym typeface="Unica One"/>
                </a:rPr>
                <a:t>Vi Khang</a:t>
              </a:r>
              <a:br>
                <a:rPr lang="es" sz="1050">
                  <a:solidFill>
                    <a:schemeClr val="accent1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</a:br>
              <a:r>
                <a:rPr lang="en-US" sz="800" b="0" i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Developer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0896AF-2C25-D461-70D2-27D9169BD101}"/>
              </a:ext>
            </a:extLst>
          </p:cNvPr>
          <p:cNvGrpSpPr/>
          <p:nvPr/>
        </p:nvGrpSpPr>
        <p:grpSpPr>
          <a:xfrm>
            <a:off x="3670036" y="1091521"/>
            <a:ext cx="1801368" cy="2331720"/>
            <a:chOff x="3849335" y="2974800"/>
            <a:chExt cx="1371600" cy="179829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D34E813-19F9-B7E3-155D-3EF6517C9924}"/>
                </a:ext>
              </a:extLst>
            </p:cNvPr>
            <p:cNvGrpSpPr/>
            <p:nvPr/>
          </p:nvGrpSpPr>
          <p:grpSpPr>
            <a:xfrm>
              <a:off x="3849335" y="2974800"/>
              <a:ext cx="1371600" cy="1371600"/>
              <a:chOff x="3884370" y="2974800"/>
              <a:chExt cx="1371600" cy="1371600"/>
            </a:xfrm>
          </p:grpSpPr>
          <p:pic>
            <p:nvPicPr>
              <p:cNvPr id="1026" name="Picture 2" descr="Không có mô tả.">
                <a:extLst>
                  <a:ext uri="{FF2B5EF4-FFF2-40B4-BE49-F238E27FC236}">
                    <a16:creationId xmlns:a16="http://schemas.microsoft.com/office/drawing/2014/main" id="{932EA282-36B8-AE4E-A71A-3FD16FC4B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"/>
                        </a14:imgEffect>
                        <a14:imgEffect>
                          <a14:saturation sat="0"/>
                        </a14:imgEffect>
                        <a14:imgEffect>
                          <a14:brightnessContrast bright="12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41" t="50000" r="20097" b="14943"/>
              <a:stretch/>
            </p:blipFill>
            <p:spPr bwMode="auto">
              <a:xfrm>
                <a:off x="3884370" y="2974800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1430892-2D45-4E9A-BBC8-27470C684FC2}"/>
                  </a:ext>
                </a:extLst>
              </p:cNvPr>
              <p:cNvSpPr/>
              <p:nvPr/>
            </p:nvSpPr>
            <p:spPr>
              <a:xfrm>
                <a:off x="3884370" y="2974800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Google Shape;369;p25">
              <a:extLst>
                <a:ext uri="{FF2B5EF4-FFF2-40B4-BE49-F238E27FC236}">
                  <a16:creationId xmlns:a16="http://schemas.microsoft.com/office/drawing/2014/main" id="{A044107B-6594-40D1-85FD-202D9180AC5D}"/>
                </a:ext>
              </a:extLst>
            </p:cNvPr>
            <p:cNvSpPr txBox="1"/>
            <p:nvPr/>
          </p:nvSpPr>
          <p:spPr>
            <a:xfrm>
              <a:off x="3849335" y="4398403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4"/>
                  </a:solidFill>
                  <a:latin typeface="Montserrat" pitchFamily="2" charset="0"/>
                  <a:sym typeface="Unica One"/>
                </a:rPr>
                <a:t>Thu Huong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Marketing</a:t>
              </a:r>
              <a:r>
                <a:rPr lang="vi-VN" sz="800">
                  <a:solidFill>
                    <a:srgbClr val="FFFFFF"/>
                  </a:solidFill>
                  <a:latin typeface="Montserrat" panose="00000500000000000000" pitchFamily="2" charset="0"/>
                </a:rPr>
                <a:t> executor</a:t>
              </a: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, </a:t>
              </a:r>
              <a:b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Business planner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D16044-2C30-9BE0-68CA-8E26BEDD505A}"/>
              </a:ext>
            </a:extLst>
          </p:cNvPr>
          <p:cNvGrpSpPr/>
          <p:nvPr/>
        </p:nvGrpSpPr>
        <p:grpSpPr>
          <a:xfrm>
            <a:off x="6559449" y="1096468"/>
            <a:ext cx="1801368" cy="2331720"/>
            <a:chOff x="6731576" y="2971939"/>
            <a:chExt cx="1371600" cy="1798291"/>
          </a:xfrm>
        </p:grpSpPr>
        <p:sp>
          <p:nvSpPr>
            <p:cNvPr id="36" name="Google Shape;369;p25">
              <a:extLst>
                <a:ext uri="{FF2B5EF4-FFF2-40B4-BE49-F238E27FC236}">
                  <a16:creationId xmlns:a16="http://schemas.microsoft.com/office/drawing/2014/main" id="{F4B5CB84-7870-445C-925E-6D36298DB671}"/>
                </a:ext>
              </a:extLst>
            </p:cNvPr>
            <p:cNvSpPr txBox="1"/>
            <p:nvPr/>
          </p:nvSpPr>
          <p:spPr>
            <a:xfrm>
              <a:off x="6731576" y="4395542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" pitchFamily="2" charset="0"/>
                  <a:ea typeface="Unica One"/>
                  <a:cs typeface="Unica One"/>
                  <a:sym typeface="Unica One"/>
                </a:rPr>
                <a:t>Vi Triet</a:t>
              </a:r>
              <a:br>
                <a:rPr lang="es" sz="1000" b="1">
                  <a:solidFill>
                    <a:schemeClr val="accent3"/>
                  </a:solidFill>
                  <a:latin typeface="Montserrat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Product Designer</a:t>
              </a:r>
              <a:endParaRPr lang="en-US" sz="1000" b="0" i="0">
                <a:solidFill>
                  <a:srgbClr val="FFFFFF"/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E95D05-8930-CBF6-0DB4-DCB1446A585F}"/>
                </a:ext>
              </a:extLst>
            </p:cNvPr>
            <p:cNvGrpSpPr/>
            <p:nvPr/>
          </p:nvGrpSpPr>
          <p:grpSpPr>
            <a:xfrm>
              <a:off x="6731576" y="2971939"/>
              <a:ext cx="1371600" cy="1371600"/>
              <a:chOff x="6699102" y="2971939"/>
              <a:chExt cx="1371600" cy="13716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932E97-C86B-4B72-8188-4822AE8E40F9}"/>
                  </a:ext>
                </a:extLst>
              </p:cNvPr>
              <p:cNvSpPr/>
              <p:nvPr/>
            </p:nvSpPr>
            <p:spPr>
              <a:xfrm>
                <a:off x="6699102" y="2971939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0" name="Picture 6" descr="Không có mô tả.">
                <a:extLst>
                  <a:ext uri="{FF2B5EF4-FFF2-40B4-BE49-F238E27FC236}">
                    <a16:creationId xmlns:a16="http://schemas.microsoft.com/office/drawing/2014/main" id="{EDA7C6B0-D64B-63BB-8057-0DF662862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  <a14:imgEffect>
                          <a14:brightnessContrast bright="-8000" contrast="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50" t="1363" r="11780" b="42287"/>
              <a:stretch/>
            </p:blipFill>
            <p:spPr bwMode="auto">
              <a:xfrm>
                <a:off x="6699102" y="2971939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9649E5-50AA-C4B2-4493-3FDBD753EA8D}"/>
              </a:ext>
            </a:extLst>
          </p:cNvPr>
          <p:cNvSpPr txBox="1"/>
          <p:nvPr/>
        </p:nvSpPr>
        <p:spPr>
          <a:xfrm>
            <a:off x="855177" y="3586308"/>
            <a:ext cx="1670547" cy="8102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Execellent techinical skill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Experiences from international competition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Major in SE/AI/DS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D25CE-F92F-BF9E-9E11-F2769FB1635A}"/>
              </a:ext>
            </a:extLst>
          </p:cNvPr>
          <p:cNvSpPr txBox="1"/>
          <p:nvPr/>
        </p:nvSpPr>
        <p:spPr>
          <a:xfrm>
            <a:off x="6615715" y="3586308"/>
            <a:ext cx="193068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Responsible for all kind of visual of the project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Work relate to UI/UX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A0D29D-E658-EEB4-3A45-ABC424430B66}"/>
              </a:ext>
            </a:extLst>
          </p:cNvPr>
          <p:cNvSpPr txBox="1"/>
          <p:nvPr/>
        </p:nvSpPr>
        <p:spPr>
          <a:xfrm>
            <a:off x="3735446" y="3586308"/>
            <a:ext cx="1670547" cy="8102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Conduct market research</a:t>
            </a:r>
          </a:p>
          <a:p>
            <a:pPr>
              <a:lnSpc>
                <a:spcPct val="150000"/>
              </a:lnSpc>
            </a:pPr>
            <a:r>
              <a:rPr lang="en-US" sz="800">
                <a:latin typeface="Montserrat" panose="00000500000000000000" pitchFamily="2" charset="0"/>
              </a:rPr>
              <a:t>Planning for business and marketing</a:t>
            </a:r>
            <a:endParaRPr lang="vi-VN" sz="80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Financial management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F5203450-0999-A32A-6942-3D3726E30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795E3E-645E-6D5F-F790-0176AD1D7482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204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Case study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A0478F-D875-B824-ED74-110962380DCC}"/>
              </a:ext>
            </a:extLst>
          </p:cNvPr>
          <p:cNvGraphicFramePr>
            <a:graphicFrameLocks noGrp="1"/>
          </p:cNvGraphicFramePr>
          <p:nvPr/>
        </p:nvGraphicFramePr>
        <p:xfrm>
          <a:off x="566738" y="1083805"/>
          <a:ext cx="8036242" cy="3600450"/>
        </p:xfrm>
        <a:graphic>
          <a:graphicData uri="http://schemas.openxmlformats.org/drawingml/2006/table">
            <a:tbl>
              <a:tblPr/>
              <a:tblGrid>
                <a:gridCol w="1079182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2319020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2319020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  <a:gridCol w="2319020">
                  <a:extLst>
                    <a:ext uri="{9D8B030D-6E8A-4147-A177-3AD203B41FA5}">
                      <a16:colId xmlns:a16="http://schemas.microsoft.com/office/drawing/2014/main" val="2137226073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Evernote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ClickUp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Launch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2013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2008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2017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Users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1M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500,000 (2009)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4M (2021)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Revenue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~ $11M (2019)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$650,000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$30M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Valuation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$60M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$80M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$200M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Raised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$18.2M (2019) – Series A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$26M (2009) – Series A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$35M (2020) – Series A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Valuation / Revenue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~ 5.5 times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~ 12.5 times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~ 2.67 times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B2309637-554E-3AF3-5D4C-F6046698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043" y="1222849"/>
            <a:ext cx="237744" cy="23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vernote Logo, symbol, meaning, history, PNG, brand">
            <a:extLst>
              <a:ext uri="{FF2B5EF4-FFF2-40B4-BE49-F238E27FC236}">
                <a16:creationId xmlns:a16="http://schemas.microsoft.com/office/drawing/2014/main" id="{660FAC37-7957-5AC8-D802-D77F56480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532463" y="1220334"/>
            <a:ext cx="237744" cy="23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lickUp - Crunchbase Company Profile &amp; Funding">
            <a:extLst>
              <a:ext uri="{FF2B5EF4-FFF2-40B4-BE49-F238E27FC236}">
                <a16:creationId xmlns:a16="http://schemas.microsoft.com/office/drawing/2014/main" id="{9B29ED03-A782-FF17-6BC8-ABCB29B1C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7" y="1217819"/>
            <a:ext cx="240037" cy="24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B4E562-B672-4F2C-74B6-4A33C2A6D95F}"/>
              </a:ext>
            </a:extLst>
          </p:cNvPr>
          <p:cNvSpPr txBox="1"/>
          <p:nvPr/>
        </p:nvSpPr>
        <p:spPr>
          <a:xfrm>
            <a:off x="5631180" y="4794946"/>
            <a:ext cx="344262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- crunchbase, techcrunch &amp; getlatka -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607187"/>
      </p:ext>
    </p:extLst>
  </p:cSld>
  <p:clrMapOvr>
    <a:masterClrMapping/>
  </p:clrMapOvr>
  <p:transition>
    <p:push dir="u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wall, person&#10;&#10;Description automatically generated">
            <a:extLst>
              <a:ext uri="{FF2B5EF4-FFF2-40B4-BE49-F238E27FC236}">
                <a16:creationId xmlns:a16="http://schemas.microsoft.com/office/drawing/2014/main" id="{D48703E4-A53E-CEB2-CFDB-E11E259CB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1372" y="0"/>
            <a:ext cx="7712628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23961-1953-9701-D1F7-2C0AED8451DA}"/>
              </a:ext>
            </a:extLst>
          </p:cNvPr>
          <p:cNvSpPr/>
          <p:nvPr/>
        </p:nvSpPr>
        <p:spPr>
          <a:xfrm>
            <a:off x="-2" y="0"/>
            <a:ext cx="9144002" cy="5143500"/>
          </a:xfrm>
          <a:prstGeom prst="rect">
            <a:avLst/>
          </a:prstGeom>
          <a:gradFill flip="none" rotWithShape="1">
            <a:gsLst>
              <a:gs pos="76000">
                <a:srgbClr val="FFFFFF">
                  <a:alpha val="69000"/>
                </a:srgbClr>
              </a:gs>
              <a:gs pos="3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46157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367118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Startup Valuation</a:t>
            </a:r>
            <a:endParaRPr lang="en-US">
              <a:solidFill>
                <a:srgbClr val="47936F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069" name="Rectangle 2068">
            <a:extLst>
              <a:ext uri="{FF2B5EF4-FFF2-40B4-BE49-F238E27FC236}">
                <a16:creationId xmlns:a16="http://schemas.microsoft.com/office/drawing/2014/main" id="{8E1DEF71-2E6F-8A9C-01CD-4AF95D33A70F}"/>
              </a:ext>
            </a:extLst>
          </p:cNvPr>
          <p:cNvSpPr/>
          <p:nvPr/>
        </p:nvSpPr>
        <p:spPr>
          <a:xfrm>
            <a:off x="5372259" y="911005"/>
            <a:ext cx="3237343" cy="368392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alpha val="52000"/>
                </a:schemeClr>
              </a:gs>
              <a:gs pos="100000">
                <a:schemeClr val="bg1">
                  <a:shade val="100000"/>
                  <a:satMod val="115000"/>
                  <a:alpha val="50000"/>
                </a:scheme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86120ACE-9DC2-C397-1B27-AF00053139E6}"/>
              </a:ext>
            </a:extLst>
          </p:cNvPr>
          <p:cNvSpPr txBox="1"/>
          <p:nvPr/>
        </p:nvSpPr>
        <p:spPr>
          <a:xfrm>
            <a:off x="439336" y="4217879"/>
            <a:ext cx="43985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>
                <a:solidFill>
                  <a:schemeClr val="bg2">
                    <a:lumMod val="75000"/>
                    <a:lumOff val="25000"/>
                  </a:schemeClr>
                </a:solidFill>
                <a:latin typeface="Montserrat" pitchFamily="2" charset="0"/>
              </a:rPr>
              <a:t>Compare with ClickUp figures and consider </a:t>
            </a:r>
            <a:r>
              <a:rPr lang="en-US" sz="900" i="1">
                <a:solidFill>
                  <a:srgbClr val="47936F"/>
                </a:solidFill>
                <a:latin typeface="Montserrat" pitchFamily="2" charset="0"/>
              </a:rPr>
              <a:t>tetu</a:t>
            </a:r>
            <a:r>
              <a:rPr lang="en-US" sz="900" i="1">
                <a:solidFill>
                  <a:schemeClr val="bg2">
                    <a:lumMod val="75000"/>
                    <a:lumOff val="25000"/>
                  </a:schemeClr>
                </a:solidFill>
                <a:latin typeface="Montserrat" pitchFamily="2" charset="0"/>
              </a:rPr>
              <a:t> growth rate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D08004-205E-6252-DD14-584E494C2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2537143"/>
              </p:ext>
            </p:extLst>
          </p:nvPr>
        </p:nvGraphicFramePr>
        <p:xfrm>
          <a:off x="534398" y="1011805"/>
          <a:ext cx="4398525" cy="3086100"/>
        </p:xfrm>
        <a:graphic>
          <a:graphicData uri="http://schemas.openxmlformats.org/drawingml/2006/table">
            <a:tbl>
              <a:tblPr>
                <a:solidFill>
                  <a:srgbClr val="F0F0F0">
                    <a:alpha val="10196"/>
                  </a:srgbClr>
                </a:solidFill>
              </a:tblPr>
              <a:tblGrid>
                <a:gridCol w="830265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1784130">
                  <a:extLst>
                    <a:ext uri="{9D8B030D-6E8A-4147-A177-3AD203B41FA5}">
                      <a16:colId xmlns:a16="http://schemas.microsoft.com/office/drawing/2014/main" val="2137226073"/>
                    </a:ext>
                  </a:extLst>
                </a:gridCol>
                <a:gridCol w="1784130">
                  <a:extLst>
                    <a:ext uri="{9D8B030D-6E8A-4147-A177-3AD203B41FA5}">
                      <a16:colId xmlns:a16="http://schemas.microsoft.com/office/drawing/2014/main" val="2848578470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77BE9C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ClickUp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77BE9C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Tetu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Launch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2017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2023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Monthly users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over 340k (2021)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Over 70k (2025)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Revenue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$30M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$322,748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Valuation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$200M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$900,000</a:t>
                      </a:r>
                      <a:br>
                        <a:rPr lang="en-US" sz="14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</a:br>
                      <a:r>
                        <a:rPr lang="en-US" sz="1000" b="0" i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(~</a:t>
                      </a:r>
                      <a:r>
                        <a:rPr lang="en-US" sz="1000" b="0" i="1" u="none" strike="noStrike" cap="non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21,303,319,000đ)</a:t>
                      </a:r>
                      <a:endParaRPr lang="en-US" sz="1000" b="0" i="1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139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Valuation / Revenue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~ 2.67 times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~ 3 times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C6B42D7-801A-548D-1967-A3C585D1609F}"/>
              </a:ext>
            </a:extLst>
          </p:cNvPr>
          <p:cNvGrpSpPr/>
          <p:nvPr/>
        </p:nvGrpSpPr>
        <p:grpSpPr>
          <a:xfrm>
            <a:off x="5569472" y="1764039"/>
            <a:ext cx="2842916" cy="1920259"/>
            <a:chOff x="-110059" y="205192"/>
            <a:chExt cx="2301385" cy="1371600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6BB49B66-6EB2-942C-1656-9603B9F88A9F}"/>
                </a:ext>
              </a:extLst>
            </p:cNvPr>
            <p:cNvGraphicFramePr/>
            <p:nvPr/>
          </p:nvGraphicFramePr>
          <p:xfrm>
            <a:off x="-110059" y="205192"/>
            <a:ext cx="2301385" cy="1371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578C80-58E1-263C-F67D-69CF85D71BC7}"/>
                </a:ext>
              </a:extLst>
            </p:cNvPr>
            <p:cNvSpPr txBox="1"/>
            <p:nvPr/>
          </p:nvSpPr>
          <p:spPr>
            <a:xfrm>
              <a:off x="712049" y="725038"/>
              <a:ext cx="657167" cy="331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200" b="1">
                  <a:solidFill>
                    <a:srgbClr val="A8DBA7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pPr algn="ctr"/>
              <a:r>
                <a:rPr lang="en-US" sz="1800">
                  <a:solidFill>
                    <a:srgbClr val="47936F"/>
                  </a:solidFill>
                </a:rPr>
                <a:t>10%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6BD010D-125A-68B6-8B64-A2EC79E3BBEC}"/>
              </a:ext>
            </a:extLst>
          </p:cNvPr>
          <p:cNvSpPr txBox="1"/>
          <p:nvPr/>
        </p:nvSpPr>
        <p:spPr>
          <a:xfrm>
            <a:off x="5569472" y="1049010"/>
            <a:ext cx="2781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Shares offer</a:t>
            </a:r>
            <a:endParaRPr lang="en-US" sz="1600" b="1">
              <a:solidFill>
                <a:schemeClr val="bg2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66D9D3-BE94-98E5-5F48-19E80A7152A9}"/>
              </a:ext>
            </a:extLst>
          </p:cNvPr>
          <p:cNvSpPr txBox="1"/>
          <p:nvPr/>
        </p:nvSpPr>
        <p:spPr>
          <a:xfrm>
            <a:off x="5630578" y="3780677"/>
            <a:ext cx="27818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rgbClr val="47936F"/>
                </a:solidFill>
                <a:effectLst/>
                <a:latin typeface="Montserrat" pitchFamily="2" charset="0"/>
              </a:rPr>
              <a:t>2,100,000,000 VND</a:t>
            </a:r>
          </a:p>
          <a:p>
            <a:pPr algn="ctr"/>
            <a:r>
              <a:rPr lang="en-US" sz="1000" i="1">
                <a:solidFill>
                  <a:schemeClr val="bg2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(2 billions, one hundred millions dongs)</a:t>
            </a:r>
          </a:p>
        </p:txBody>
      </p:sp>
    </p:spTree>
    <p:extLst>
      <p:ext uri="{BB962C8B-B14F-4D97-AF65-F5344CB8AC3E}">
        <p14:creationId xmlns:p14="http://schemas.microsoft.com/office/powerpoint/2010/main" val="4077331813"/>
      </p:ext>
    </p:extLst>
  </p:cSld>
  <p:clrMapOvr>
    <a:masterClrMapping/>
  </p:clrMapOvr>
  <p:transition>
    <p:push dir="u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Capital plan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A0478F-D875-B824-ED74-110962380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876347"/>
              </p:ext>
            </p:extLst>
          </p:nvPr>
        </p:nvGraphicFramePr>
        <p:xfrm>
          <a:off x="675769" y="1242756"/>
          <a:ext cx="7792461" cy="3600450"/>
        </p:xfrm>
        <a:graphic>
          <a:graphicData uri="http://schemas.openxmlformats.org/drawingml/2006/table">
            <a:tbl>
              <a:tblPr/>
              <a:tblGrid>
                <a:gridCol w="2152328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1142789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1789114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  <a:gridCol w="2708230">
                  <a:extLst>
                    <a:ext uri="{9D8B030D-6E8A-4147-A177-3AD203B41FA5}">
                      <a16:colId xmlns:a16="http://schemas.microsoft.com/office/drawing/2014/main" val="1564990534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Weight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Expense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IT infrastructure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40%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840,000,000 đ 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100k MAU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Marketing &amp; Customer acquisition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315,000,000 đ 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Promote digital marketing, ads &amp; KOL booking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Salary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420,000,000 đ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Offer competitive salaries to attract and retain talent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Research &amp; development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210,000,000 đ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Improve the app's functionality and usability, deveolop advance features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Legal 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105,000,000 đ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Allocate funds towards hiring legal counsel and consultants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Others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210,000,000 đ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Bonding activites, internal events, etc.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56886E-454E-D9DC-35CC-697E21D7824E}"/>
              </a:ext>
            </a:extLst>
          </p:cNvPr>
          <p:cNvSpPr txBox="1"/>
          <p:nvPr/>
        </p:nvSpPr>
        <p:spPr>
          <a:xfrm>
            <a:off x="1648800" y="820019"/>
            <a:ext cx="160716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2,100,000,000đ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6FA94-8F42-7858-5621-B04F75068FEE}"/>
              </a:ext>
            </a:extLst>
          </p:cNvPr>
          <p:cNvSpPr txBox="1"/>
          <p:nvPr/>
        </p:nvSpPr>
        <p:spPr>
          <a:xfrm>
            <a:off x="601875" y="792191"/>
            <a:ext cx="1046925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Money raised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0B548-6F46-E03E-1524-96339D93780D}"/>
              </a:ext>
            </a:extLst>
          </p:cNvPr>
          <p:cNvSpPr txBox="1"/>
          <p:nvPr/>
        </p:nvSpPr>
        <p:spPr>
          <a:xfrm>
            <a:off x="4504432" y="820019"/>
            <a:ext cx="1607167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Jan – Jun / 2026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F5ED6-600F-4DD1-1548-90C89E9C90A1}"/>
              </a:ext>
            </a:extLst>
          </p:cNvPr>
          <p:cNvSpPr txBox="1"/>
          <p:nvPr/>
        </p:nvSpPr>
        <p:spPr>
          <a:xfrm>
            <a:off x="3255967" y="792191"/>
            <a:ext cx="1407473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Plan for 6 months</a:t>
            </a:r>
          </a:p>
        </p:txBody>
      </p:sp>
    </p:spTree>
    <p:extLst>
      <p:ext uri="{BB962C8B-B14F-4D97-AF65-F5344CB8AC3E}">
        <p14:creationId xmlns:p14="http://schemas.microsoft.com/office/powerpoint/2010/main" val="1353690800"/>
      </p:ext>
    </p:extLst>
  </p:cSld>
  <p:clrMapOvr>
    <a:masterClrMapping/>
  </p:clrMapOvr>
  <p:transition>
    <p:push dir="u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"/>
          <p:cNvSpPr txBox="1">
            <a:spLocks noGrp="1"/>
          </p:cNvSpPr>
          <p:nvPr>
            <p:ph type="subTitle" idx="1"/>
          </p:nvPr>
        </p:nvSpPr>
        <p:spPr>
          <a:xfrm>
            <a:off x="3031200" y="2175371"/>
            <a:ext cx="3081600" cy="98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If you have any questions?</a:t>
            </a: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Don’t hesitate to ask us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Montserrat Light" panose="00000400000000000000" pitchFamily="2" charset="0"/>
              </a:rPr>
              <a:t>or contact us</a:t>
            </a:r>
            <a:endParaRPr lang="es" sz="900">
              <a:latin typeface="Montserrat Light" panose="00000400000000000000" pitchFamily="2" charset="0"/>
            </a:endParaRPr>
          </a:p>
          <a:p>
            <a:pPr algn="ctr">
              <a:lnSpc>
                <a:spcPct val="110000"/>
              </a:lnSpc>
            </a:pPr>
            <a:r>
              <a:rPr lang="en-US" sz="900">
                <a:solidFill>
                  <a:srgbClr val="D0F09F"/>
                </a:solidFill>
                <a:latin typeface="Montserrat Medium" pitchFamily="2" charset="0"/>
              </a:rPr>
              <a:t>dolphin.team111@gmail.com</a:t>
            </a:r>
            <a:endParaRPr lang="en-US" sz="900">
              <a:solidFill>
                <a:srgbClr val="D0F09F"/>
              </a:solidFill>
              <a:effectLst/>
              <a:latin typeface="Montserrat Medium" pitchFamily="2" charset="0"/>
            </a:endParaRPr>
          </a:p>
        </p:txBody>
      </p:sp>
      <p:sp>
        <p:nvSpPr>
          <p:cNvPr id="647" name="Google Shape;647;p31"/>
          <p:cNvSpPr txBox="1">
            <a:spLocks noGrp="1"/>
          </p:cNvSpPr>
          <p:nvPr>
            <p:ph type="ctrTitle"/>
          </p:nvPr>
        </p:nvSpPr>
        <p:spPr>
          <a:xfrm>
            <a:off x="2638350" y="1566848"/>
            <a:ext cx="3867300" cy="655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THANK YOU!</a:t>
            </a:r>
            <a:endParaRPr>
              <a:solidFill>
                <a:schemeClr val="accent5">
                  <a:lumMod val="20000"/>
                  <a:lumOff val="80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678" name="Google Shape;6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4575" y="1583993"/>
            <a:ext cx="3818651" cy="398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2BD0A7E-2D7C-45C0-B568-E558E0BF7A68}"/>
              </a:ext>
            </a:extLst>
          </p:cNvPr>
          <p:cNvGrpSpPr/>
          <p:nvPr/>
        </p:nvGrpSpPr>
        <p:grpSpPr>
          <a:xfrm>
            <a:off x="3766314" y="4653035"/>
            <a:ext cx="1611371" cy="276999"/>
            <a:chOff x="598028" y="203656"/>
            <a:chExt cx="2129932" cy="32130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85FBB6-D151-42C6-B215-308CF0650B97}"/>
                </a:ext>
              </a:extLst>
            </p:cNvPr>
            <p:cNvSpPr txBox="1"/>
            <p:nvPr/>
          </p:nvSpPr>
          <p:spPr>
            <a:xfrm>
              <a:off x="783890" y="203656"/>
              <a:ext cx="1944070" cy="32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BFBE28D-8AFA-4812-8D1B-881FB5169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028" y="280361"/>
              <a:ext cx="228940" cy="16788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B7A97F-B04D-96AE-9298-BDE4B034F8DD}"/>
              </a:ext>
            </a:extLst>
          </p:cNvPr>
          <p:cNvCxnSpPr>
            <a:cxnSpLocks/>
            <a:endCxn id="37" idx="3"/>
          </p:cNvCxnSpPr>
          <p:nvPr/>
        </p:nvCxnSpPr>
        <p:spPr>
          <a:xfrm flipH="1" flipV="1">
            <a:off x="2899048" y="2475116"/>
            <a:ext cx="449898" cy="3914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08815B-7D88-47C7-4C4E-179B2A06707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3184368" y="4095017"/>
            <a:ext cx="399653" cy="5205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D8403A-EEAE-1FD6-F9A5-DEF0A39CD7C5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5473198" y="4095017"/>
            <a:ext cx="508979" cy="5205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A89070A-A9B1-1E04-B2F7-95BF5BAACFC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711104" y="2475116"/>
            <a:ext cx="677430" cy="3914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81ED92-4630-7957-6748-57E9966D5020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4478400" y="1198966"/>
            <a:ext cx="0" cy="6253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Team’s </a:t>
            </a:r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spirit</a:t>
            </a:r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 &amp; </a:t>
            </a:r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culture</a:t>
            </a:r>
          </a:p>
        </p:txBody>
      </p:sp>
      <p:sp>
        <p:nvSpPr>
          <p:cNvPr id="31" name="Google Shape;86;p17">
            <a:extLst>
              <a:ext uri="{FF2B5EF4-FFF2-40B4-BE49-F238E27FC236}">
                <a16:creationId xmlns:a16="http://schemas.microsoft.com/office/drawing/2014/main" id="{21BEA8FD-B3FB-23EA-A7E6-D2584FAB4B35}"/>
              </a:ext>
            </a:extLst>
          </p:cNvPr>
          <p:cNvSpPr txBox="1">
            <a:spLocks/>
          </p:cNvSpPr>
          <p:nvPr/>
        </p:nvSpPr>
        <p:spPr>
          <a:xfrm>
            <a:off x="3820964" y="2827973"/>
            <a:ext cx="1502069" cy="6551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>
                <a:solidFill>
                  <a:schemeClr val="bg1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ICARE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BF756B-5A33-EE4F-FEE5-B5A1D8527037}"/>
              </a:ext>
            </a:extLst>
          </p:cNvPr>
          <p:cNvSpPr txBox="1"/>
          <p:nvPr/>
        </p:nvSpPr>
        <p:spPr>
          <a:xfrm>
            <a:off x="3878257" y="952745"/>
            <a:ext cx="120028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600" b="1">
                <a:solidFill>
                  <a:srgbClr val="D0F09F"/>
                </a:solidFill>
                <a:latin typeface="Montserrat" panose="00000500000000000000" pitchFamily="2" charset="0"/>
              </a:rPr>
              <a:t>Innovate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2F2893-EDA2-5997-EBC2-38F959B875EE}"/>
              </a:ext>
            </a:extLst>
          </p:cNvPr>
          <p:cNvSpPr txBox="1"/>
          <p:nvPr/>
        </p:nvSpPr>
        <p:spPr>
          <a:xfrm>
            <a:off x="6388534" y="2352005"/>
            <a:ext cx="120028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600" b="1">
                <a:solidFill>
                  <a:srgbClr val="0097A7"/>
                </a:solidFill>
                <a:latin typeface="Montserrat" panose="00000500000000000000" pitchFamily="2" charset="0"/>
              </a:rPr>
              <a:t>Compact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DA5781-46B2-F189-01C5-BBF2E15EE5DF}"/>
              </a:ext>
            </a:extLst>
          </p:cNvPr>
          <p:cNvSpPr txBox="1"/>
          <p:nvPr/>
        </p:nvSpPr>
        <p:spPr>
          <a:xfrm>
            <a:off x="5982177" y="4492453"/>
            <a:ext cx="120028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600" b="1">
                <a:solidFill>
                  <a:srgbClr val="589EA5"/>
                </a:solidFill>
                <a:latin typeface="Montserrat" panose="00000500000000000000" pitchFamily="2" charset="0"/>
              </a:rPr>
              <a:t>Active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F0BD1B-AC70-62C7-BA8F-D5ED65117459}"/>
              </a:ext>
            </a:extLst>
          </p:cNvPr>
          <p:cNvSpPr txBox="1"/>
          <p:nvPr/>
        </p:nvSpPr>
        <p:spPr>
          <a:xfrm>
            <a:off x="1984082" y="4492453"/>
            <a:ext cx="120028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600" b="1">
                <a:solidFill>
                  <a:srgbClr val="77BE9C"/>
                </a:solidFill>
                <a:latin typeface="Montserrat" panose="00000500000000000000" pitchFamily="2" charset="0"/>
              </a:rPr>
              <a:t>Reliable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D420E9-AE35-FCA1-8260-E3078BCAE3A3}"/>
              </a:ext>
            </a:extLst>
          </p:cNvPr>
          <p:cNvSpPr txBox="1"/>
          <p:nvPr/>
        </p:nvSpPr>
        <p:spPr>
          <a:xfrm>
            <a:off x="1994085" y="2352005"/>
            <a:ext cx="9049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600" b="1">
                <a:solidFill>
                  <a:srgbClr val="A8DBA7"/>
                </a:solidFill>
                <a:latin typeface="Montserrat" panose="00000500000000000000" pitchFamily="2" charset="0"/>
              </a:rPr>
              <a:t>Enjoy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08DF431-E0FE-8B3E-F1DD-FBC7D22433BB}"/>
              </a:ext>
            </a:extLst>
          </p:cNvPr>
          <p:cNvGraphicFramePr/>
          <p:nvPr/>
        </p:nvGraphicFramePr>
        <p:xfrm>
          <a:off x="2155320" y="1544445"/>
          <a:ext cx="4833359" cy="3222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56813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raphic 60">
            <a:extLst>
              <a:ext uri="{FF2B5EF4-FFF2-40B4-BE49-F238E27FC236}">
                <a16:creationId xmlns:a16="http://schemas.microsoft.com/office/drawing/2014/main" id="{4779F721-6E32-3470-DDD5-A28A0523D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2098101" y="3438508"/>
            <a:ext cx="4991444" cy="2824565"/>
          </a:xfrm>
          <a:prstGeom prst="flowChartDecision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288141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2248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Introduc</a:t>
            </a:r>
            <a:r>
              <a:rPr lang="vi-VN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e our startup</a:t>
            </a:r>
            <a:endParaRPr lang="en-US">
              <a:solidFill>
                <a:srgbClr val="77BE9C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562A746-BA9B-AFA0-573C-65AABA2AEAD6}"/>
              </a:ext>
            </a:extLst>
          </p:cNvPr>
          <p:cNvGrpSpPr/>
          <p:nvPr/>
        </p:nvGrpSpPr>
        <p:grpSpPr>
          <a:xfrm>
            <a:off x="1787648" y="1408338"/>
            <a:ext cx="1009250" cy="307777"/>
            <a:chOff x="2067507" y="1583295"/>
            <a:chExt cx="2160971" cy="65900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F4C8A55-1832-7A0C-03D4-2827D9A29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67507" y="1583295"/>
              <a:ext cx="526045" cy="659001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BB4F6DE-8B7C-D45E-0872-D0021C2F7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4344" y="1615350"/>
              <a:ext cx="1524134" cy="594890"/>
            </a:xfrm>
            <a:prstGeom prst="rect">
              <a:avLst/>
            </a:prstGeom>
          </p:spPr>
        </p:pic>
      </p:grpSp>
      <p:sp>
        <p:nvSpPr>
          <p:cNvPr id="32" name="Google Shape;163;p19">
            <a:extLst>
              <a:ext uri="{FF2B5EF4-FFF2-40B4-BE49-F238E27FC236}">
                <a16:creationId xmlns:a16="http://schemas.microsoft.com/office/drawing/2014/main" id="{9AB28B4A-1A86-4029-B3BA-128F36B1A862}"/>
              </a:ext>
            </a:extLst>
          </p:cNvPr>
          <p:cNvSpPr txBox="1">
            <a:spLocks/>
          </p:cNvSpPr>
          <p:nvPr/>
        </p:nvSpPr>
        <p:spPr>
          <a:xfrm>
            <a:off x="1684307" y="2001353"/>
            <a:ext cx="2461573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30000"/>
              </a:lnSpc>
            </a:pPr>
            <a:r>
              <a:rPr lang="en-US">
                <a:solidFill>
                  <a:srgbClr val="22262D"/>
                </a:solidFill>
                <a:latin typeface="Montserrat Medium" pitchFamily="2" charset="0"/>
              </a:rPr>
              <a:t>Knowledge at fingertips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B2761C-07E1-3120-EFB6-0C25F9D42145}"/>
              </a:ext>
            </a:extLst>
          </p:cNvPr>
          <p:cNvGrpSpPr/>
          <p:nvPr/>
        </p:nvGrpSpPr>
        <p:grpSpPr>
          <a:xfrm>
            <a:off x="1786540" y="833736"/>
            <a:ext cx="2381480" cy="369332"/>
            <a:chOff x="491320" y="203656"/>
            <a:chExt cx="22366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6DB5A8-70E5-BFCE-058F-31FE35488190}"/>
                </a:ext>
              </a:extLst>
            </p:cNvPr>
            <p:cNvSpPr txBox="1"/>
            <p:nvPr/>
          </p:nvSpPr>
          <p:spPr>
            <a:xfrm>
              <a:off x="783889" y="203656"/>
              <a:ext cx="194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solidFill>
                    <a:srgbClr val="22262D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800" b="1">
                  <a:solidFill>
                    <a:srgbClr val="77BE9C"/>
                  </a:solidFill>
                  <a:latin typeface="Montserrat" panose="00000500000000000000" pitchFamily="2" charset="0"/>
                </a:rPr>
                <a:t>Group</a:t>
              </a:r>
              <a:endParaRPr lang="en-US" sz="2000" b="1">
                <a:solidFill>
                  <a:srgbClr val="77BE9C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1E3AEF6-4BA5-1805-46B4-71035D4EE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292569" cy="214551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D9B346-85D7-03CF-B1C5-C88D1CDC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779" y="967066"/>
            <a:ext cx="716449" cy="138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92EFB42-D868-FEB7-BB41-AFE47AC9A942}"/>
              </a:ext>
            </a:extLst>
          </p:cNvPr>
          <p:cNvSpPr txBox="1"/>
          <p:nvPr/>
        </p:nvSpPr>
        <p:spPr>
          <a:xfrm>
            <a:off x="395718" y="1446704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vi-VN" sz="1400">
                <a:solidFill>
                  <a:srgbClr val="707D94"/>
                </a:solidFill>
                <a:latin typeface="Montserrat" panose="00000500000000000000" pitchFamily="2" charset="0"/>
              </a:rPr>
              <a:t>Product</a:t>
            </a:r>
            <a:endParaRPr lang="en-US" sz="1400">
              <a:solidFill>
                <a:srgbClr val="707D94"/>
              </a:solidFill>
              <a:latin typeface="Montserrat" panose="000005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BDC527-AB04-74AC-5371-580CAE5895DD}"/>
              </a:ext>
            </a:extLst>
          </p:cNvPr>
          <p:cNvSpPr txBox="1"/>
          <p:nvPr/>
        </p:nvSpPr>
        <p:spPr>
          <a:xfrm>
            <a:off x="395720" y="875792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400" b="0">
                <a:solidFill>
                  <a:srgbClr val="707D94"/>
                </a:solidFill>
              </a:rPr>
              <a:t>Brand</a:t>
            </a:r>
            <a:endParaRPr lang="en-US" sz="1400" b="0">
              <a:solidFill>
                <a:srgbClr val="707D9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4C6592-B762-ACB3-FC51-036F1C26932D}"/>
              </a:ext>
            </a:extLst>
          </p:cNvPr>
          <p:cNvSpPr txBox="1"/>
          <p:nvPr/>
        </p:nvSpPr>
        <p:spPr>
          <a:xfrm>
            <a:off x="395720" y="2017616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400" b="0">
                <a:solidFill>
                  <a:srgbClr val="707D94"/>
                </a:solidFill>
              </a:rPr>
              <a:t>Tagline</a:t>
            </a:r>
            <a:endParaRPr lang="en-US" sz="1400" b="0">
              <a:solidFill>
                <a:srgbClr val="707D94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4C1E2-7E06-B77A-C3FE-B5F03998E4AF}"/>
              </a:ext>
            </a:extLst>
          </p:cNvPr>
          <p:cNvSpPr txBox="1"/>
          <p:nvPr/>
        </p:nvSpPr>
        <p:spPr>
          <a:xfrm>
            <a:off x="395720" y="2565541"/>
            <a:ext cx="1188720" cy="50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400" b="0">
                <a:solidFill>
                  <a:srgbClr val="707D94"/>
                </a:solidFill>
              </a:rPr>
              <a:t>Keyword</a:t>
            </a:r>
            <a:br>
              <a:rPr lang="vi-VN" sz="1400" b="0">
                <a:solidFill>
                  <a:srgbClr val="707D94"/>
                </a:solidFill>
              </a:rPr>
            </a:br>
            <a:r>
              <a:rPr lang="vi-VN" sz="1400" b="0">
                <a:solidFill>
                  <a:srgbClr val="707D94"/>
                </a:solidFill>
              </a:rPr>
              <a:t>(criteria)</a:t>
            </a:r>
            <a:endParaRPr lang="en-US" sz="1400" b="0">
              <a:solidFill>
                <a:srgbClr val="707D94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6D0265-B4D8-BFEF-391B-A64E1EAC2C1E}"/>
              </a:ext>
            </a:extLst>
          </p:cNvPr>
          <p:cNvSpPr txBox="1"/>
          <p:nvPr/>
        </p:nvSpPr>
        <p:spPr>
          <a:xfrm>
            <a:off x="6265782" y="2493448"/>
            <a:ext cx="2592932" cy="4308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 sz="1100">
                <a:solidFill>
                  <a:srgbClr val="47936F"/>
                </a:solidFill>
              </a:rPr>
              <a:t>G</a:t>
            </a:r>
            <a:r>
              <a:rPr lang="en-US" sz="1100">
                <a:solidFill>
                  <a:srgbClr val="47936F"/>
                </a:solidFill>
              </a:rPr>
              <a:t>od of the knowledge, </a:t>
            </a:r>
            <a:br>
              <a:rPr lang="vi-VN" sz="1100">
                <a:solidFill>
                  <a:srgbClr val="47936F"/>
                </a:solidFill>
              </a:rPr>
            </a:br>
            <a:r>
              <a:rPr lang="en-US" sz="1100">
                <a:solidFill>
                  <a:srgbClr val="47936F"/>
                </a:solidFill>
              </a:rPr>
              <a:t>wisdom, writing,</a:t>
            </a:r>
            <a:r>
              <a:rPr lang="vi-VN" sz="1100">
                <a:solidFill>
                  <a:srgbClr val="47936F"/>
                </a:solidFill>
              </a:rPr>
              <a:t> </a:t>
            </a:r>
            <a:r>
              <a:rPr lang="en-US" sz="1100">
                <a:solidFill>
                  <a:srgbClr val="47936F"/>
                </a:solidFill>
              </a:rPr>
              <a:t>science</a:t>
            </a:r>
            <a:r>
              <a:rPr lang="vi-VN" sz="1100">
                <a:solidFill>
                  <a:srgbClr val="47936F"/>
                </a:solidFill>
              </a:rPr>
              <a:t> </a:t>
            </a:r>
            <a:br>
              <a:rPr lang="vi-VN" sz="1100">
                <a:solidFill>
                  <a:srgbClr val="47936F"/>
                </a:solidFill>
              </a:rPr>
            </a:br>
            <a:r>
              <a:rPr lang="en-US" sz="1100">
                <a:solidFill>
                  <a:srgbClr val="47936F"/>
                </a:solidFill>
              </a:rPr>
              <a:t>in ancient Egyptian mythology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342DA-AE6B-C7BD-0596-77952EB4FBD6}"/>
              </a:ext>
            </a:extLst>
          </p:cNvPr>
          <p:cNvSpPr txBox="1"/>
          <p:nvPr/>
        </p:nvSpPr>
        <p:spPr>
          <a:xfrm>
            <a:off x="1688238" y="2542553"/>
            <a:ext cx="3856256" cy="2921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r>
              <a:rPr lang="vi-VN"/>
              <a:t>L</a:t>
            </a:r>
            <a:r>
              <a:rPr lang="en-US"/>
              <a:t>ean, </a:t>
            </a:r>
            <a:r>
              <a:rPr lang="vi-VN"/>
              <a:t>R</a:t>
            </a:r>
            <a:r>
              <a:rPr lang="en-US"/>
              <a:t>apid, </a:t>
            </a:r>
            <a:r>
              <a:rPr lang="vi-VN"/>
              <a:t>P</a:t>
            </a:r>
            <a:r>
              <a:rPr lang="en-US"/>
              <a:t>ersonalized, </a:t>
            </a:r>
            <a:r>
              <a:rPr lang="vi-VN"/>
              <a:t>C</a:t>
            </a:r>
            <a:r>
              <a:rPr lang="en-US"/>
              <a:t>onvenient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1203D6-5362-01B2-4532-DC55C048B552}"/>
              </a:ext>
            </a:extLst>
          </p:cNvPr>
          <p:cNvSpPr txBox="1"/>
          <p:nvPr/>
        </p:nvSpPr>
        <p:spPr>
          <a:xfrm>
            <a:off x="1322640" y="3606377"/>
            <a:ext cx="6498720" cy="1186992"/>
          </a:xfrm>
          <a:prstGeom prst="rect">
            <a:avLst/>
          </a:prstGeom>
          <a:ln w="12700">
            <a:solidFill>
              <a:srgbClr val="77BE9C"/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r>
              <a:rPr lang="en-US">
                <a:latin typeface="Montserrat" pitchFamily="2" charset="0"/>
              </a:rPr>
              <a:t>Tetu is a </a:t>
            </a:r>
            <a:r>
              <a:rPr lang="en-US" b="1">
                <a:solidFill>
                  <a:srgbClr val="47936F"/>
                </a:solidFill>
                <a:latin typeface="Montserrat" pitchFamily="2" charset="0"/>
              </a:rPr>
              <a:t>comprehensive learning </a:t>
            </a:r>
            <a:r>
              <a:rPr lang="vi-VN" b="1">
                <a:solidFill>
                  <a:srgbClr val="47936F"/>
                </a:solidFill>
                <a:latin typeface="Montserrat" pitchFamily="2" charset="0"/>
              </a:rPr>
              <a:t>tool</a:t>
            </a:r>
            <a:r>
              <a:rPr lang="en-US" b="1">
                <a:solidFill>
                  <a:srgbClr val="47936F"/>
                </a:solidFill>
                <a:latin typeface="Montserrat" pitchFamily="2" charset="0"/>
              </a:rPr>
              <a:t> </a:t>
            </a:r>
            <a:r>
              <a:rPr lang="en-US">
                <a:latin typeface="Montserrat" pitchFamily="2" charset="0"/>
              </a:rPr>
              <a:t>that caters to individuals of all ages and backgrounds.</a:t>
            </a:r>
            <a:r>
              <a:rPr lang="vi-VN">
                <a:latin typeface="Montserrat" pitchFamily="2" charset="0"/>
              </a:rPr>
              <a:t> </a:t>
            </a:r>
            <a:r>
              <a:rPr lang="en-US">
                <a:latin typeface="Montserrat" pitchFamily="2" charset="0"/>
              </a:rPr>
              <a:t>With its innovative technology and engaging content, Tetu aims to </a:t>
            </a:r>
            <a:r>
              <a:rPr lang="en-US" b="1">
                <a:solidFill>
                  <a:srgbClr val="47936F"/>
                </a:solidFill>
                <a:latin typeface="Montserrat" pitchFamily="2" charset="0"/>
              </a:rPr>
              <a:t>transform the learning experience for its users</a:t>
            </a:r>
            <a:r>
              <a:rPr lang="en-US">
                <a:latin typeface="Montserrat" pitchFamily="2" charset="0"/>
              </a:rPr>
              <a:t>.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CEE721-32AB-07CC-2076-D132E44F740A}"/>
              </a:ext>
            </a:extLst>
          </p:cNvPr>
          <p:cNvSpPr txBox="1"/>
          <p:nvPr/>
        </p:nvSpPr>
        <p:spPr>
          <a:xfrm>
            <a:off x="395718" y="3136246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400" b="0">
                <a:solidFill>
                  <a:srgbClr val="707D94"/>
                </a:solidFill>
              </a:rPr>
              <a:t>Strategy</a:t>
            </a:r>
            <a:endParaRPr lang="en-US" sz="1400" b="0">
              <a:solidFill>
                <a:srgbClr val="707D9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3280AF-0B91-CA03-CF85-B38ED2E15CE4}"/>
              </a:ext>
            </a:extLst>
          </p:cNvPr>
          <p:cNvSpPr txBox="1"/>
          <p:nvPr/>
        </p:nvSpPr>
        <p:spPr>
          <a:xfrm>
            <a:off x="1684307" y="3113052"/>
            <a:ext cx="3886712" cy="292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r>
              <a:rPr lang="vi-VN"/>
              <a:t>Customer-centric</a:t>
            </a:r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04420CD-71D2-A1B1-96EC-B9076538A8A3}"/>
              </a:ext>
            </a:extLst>
          </p:cNvPr>
          <p:cNvCxnSpPr/>
          <p:nvPr/>
        </p:nvCxnSpPr>
        <p:spPr>
          <a:xfrm>
            <a:off x="5918400" y="833736"/>
            <a:ext cx="0" cy="2571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D9F7EB0-E4EF-924A-6F21-0559E5878B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7338" y="4248382"/>
            <a:ext cx="489186" cy="269407"/>
          </a:xfrm>
          <a:prstGeom prst="rect">
            <a:avLst/>
          </a:prstGeom>
        </p:spPr>
      </p:pic>
      <p:grpSp>
        <p:nvGrpSpPr>
          <p:cNvPr id="63" name="Google Shape;334;p24">
            <a:extLst>
              <a:ext uri="{FF2B5EF4-FFF2-40B4-BE49-F238E27FC236}">
                <a16:creationId xmlns:a16="http://schemas.microsoft.com/office/drawing/2014/main" id="{8964E4F5-DF76-4A98-D544-6373639129F2}"/>
              </a:ext>
            </a:extLst>
          </p:cNvPr>
          <p:cNvGrpSpPr/>
          <p:nvPr/>
        </p:nvGrpSpPr>
        <p:grpSpPr>
          <a:xfrm rot="21231266">
            <a:off x="7597778" y="3389147"/>
            <a:ext cx="376196" cy="413944"/>
            <a:chOff x="1939725" y="950400"/>
            <a:chExt cx="3481525" cy="3830875"/>
          </a:xfrm>
        </p:grpSpPr>
        <p:sp>
          <p:nvSpPr>
            <p:cNvPr id="2048" name="Google Shape;335;p24">
              <a:extLst>
                <a:ext uri="{FF2B5EF4-FFF2-40B4-BE49-F238E27FC236}">
                  <a16:creationId xmlns:a16="http://schemas.microsoft.com/office/drawing/2014/main" id="{43A76927-F533-5357-0695-EC191664B418}"/>
                </a:ext>
              </a:extLst>
            </p:cNvPr>
            <p:cNvSpPr/>
            <p:nvPr/>
          </p:nvSpPr>
          <p:spPr>
            <a:xfrm>
              <a:off x="3361950" y="4408650"/>
              <a:ext cx="636700" cy="372625"/>
            </a:xfrm>
            <a:custGeom>
              <a:avLst/>
              <a:gdLst/>
              <a:ahLst/>
              <a:cxnLst/>
              <a:rect l="l" t="t" r="r" b="b"/>
              <a:pathLst>
                <a:path w="25468" h="14905" extrusionOk="0">
                  <a:moveTo>
                    <a:pt x="1" y="0"/>
                  </a:moveTo>
                  <a:lnTo>
                    <a:pt x="1" y="2171"/>
                  </a:lnTo>
                  <a:cubicBezTo>
                    <a:pt x="1" y="9197"/>
                    <a:pt x="5708" y="14905"/>
                    <a:pt x="12734" y="14905"/>
                  </a:cubicBezTo>
                  <a:cubicBezTo>
                    <a:pt x="19775" y="14905"/>
                    <a:pt x="25467" y="9197"/>
                    <a:pt x="25467" y="2171"/>
                  </a:cubicBezTo>
                  <a:lnTo>
                    <a:pt x="25467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36;p24">
              <a:extLst>
                <a:ext uri="{FF2B5EF4-FFF2-40B4-BE49-F238E27FC236}">
                  <a16:creationId xmlns:a16="http://schemas.microsoft.com/office/drawing/2014/main" id="{0E463B63-D4E4-D47D-3209-8968CE351825}"/>
                </a:ext>
              </a:extLst>
            </p:cNvPr>
            <p:cNvSpPr/>
            <p:nvPr/>
          </p:nvSpPr>
          <p:spPr>
            <a:xfrm>
              <a:off x="3074650" y="3652550"/>
              <a:ext cx="1211700" cy="942625"/>
            </a:xfrm>
            <a:custGeom>
              <a:avLst/>
              <a:gdLst/>
              <a:ahLst/>
              <a:cxnLst/>
              <a:rect l="l" t="t" r="r" b="b"/>
              <a:pathLst>
                <a:path w="48468" h="37705" extrusionOk="0">
                  <a:moveTo>
                    <a:pt x="0" y="0"/>
                  </a:moveTo>
                  <a:lnTo>
                    <a:pt x="0" y="23373"/>
                  </a:lnTo>
                  <a:cubicBezTo>
                    <a:pt x="0" y="31283"/>
                    <a:pt x="10857" y="37704"/>
                    <a:pt x="24226" y="37704"/>
                  </a:cubicBezTo>
                  <a:cubicBezTo>
                    <a:pt x="37611" y="37704"/>
                    <a:pt x="48467" y="31283"/>
                    <a:pt x="48467" y="23373"/>
                  </a:cubicBezTo>
                  <a:lnTo>
                    <a:pt x="48467" y="0"/>
                  </a:lnTo>
                  <a:close/>
                </a:path>
              </a:pathLst>
            </a:custGeom>
            <a:solidFill>
              <a:srgbClr val="9BB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37;p24">
              <a:extLst>
                <a:ext uri="{FF2B5EF4-FFF2-40B4-BE49-F238E27FC236}">
                  <a16:creationId xmlns:a16="http://schemas.microsoft.com/office/drawing/2014/main" id="{87B70C0B-E69A-1FB1-CF47-04EF0D36BAB9}"/>
                </a:ext>
              </a:extLst>
            </p:cNvPr>
            <p:cNvSpPr/>
            <p:nvPr/>
          </p:nvSpPr>
          <p:spPr>
            <a:xfrm>
              <a:off x="3074650" y="4041850"/>
              <a:ext cx="1211700" cy="553325"/>
            </a:xfrm>
            <a:custGeom>
              <a:avLst/>
              <a:gdLst/>
              <a:ahLst/>
              <a:cxnLst/>
              <a:rect l="l" t="t" r="r" b="b"/>
              <a:pathLst>
                <a:path w="48468" h="22133" extrusionOk="0">
                  <a:moveTo>
                    <a:pt x="0" y="0"/>
                  </a:moveTo>
                  <a:lnTo>
                    <a:pt x="0" y="7801"/>
                  </a:lnTo>
                  <a:cubicBezTo>
                    <a:pt x="0" y="15711"/>
                    <a:pt x="10857" y="22132"/>
                    <a:pt x="24226" y="22132"/>
                  </a:cubicBezTo>
                  <a:cubicBezTo>
                    <a:pt x="37611" y="22132"/>
                    <a:pt x="48467" y="15711"/>
                    <a:pt x="48467" y="7801"/>
                  </a:cubicBezTo>
                  <a:lnTo>
                    <a:pt x="48467" y="0"/>
                  </a:lnTo>
                  <a:cubicBezTo>
                    <a:pt x="48467" y="7910"/>
                    <a:pt x="37611" y="14331"/>
                    <a:pt x="24226" y="14331"/>
                  </a:cubicBezTo>
                  <a:cubicBezTo>
                    <a:pt x="10841" y="14331"/>
                    <a:pt x="0" y="7910"/>
                    <a:pt x="0" y="0"/>
                  </a:cubicBezTo>
                  <a:close/>
                </a:path>
              </a:pathLst>
            </a:custGeom>
            <a:solidFill>
              <a:srgbClr val="D2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38;p24">
              <a:extLst>
                <a:ext uri="{FF2B5EF4-FFF2-40B4-BE49-F238E27FC236}">
                  <a16:creationId xmlns:a16="http://schemas.microsoft.com/office/drawing/2014/main" id="{FADDFBAF-C7EC-7770-6E3E-250B9E4D222C}"/>
                </a:ext>
              </a:extLst>
            </p:cNvPr>
            <p:cNvSpPr/>
            <p:nvPr/>
          </p:nvSpPr>
          <p:spPr>
            <a:xfrm>
              <a:off x="3074650" y="3652550"/>
              <a:ext cx="1211700" cy="552950"/>
            </a:xfrm>
            <a:custGeom>
              <a:avLst/>
              <a:gdLst/>
              <a:ahLst/>
              <a:cxnLst/>
              <a:rect l="l" t="t" r="r" b="b"/>
              <a:pathLst>
                <a:path w="48468" h="22118" extrusionOk="0">
                  <a:moveTo>
                    <a:pt x="0" y="0"/>
                  </a:moveTo>
                  <a:lnTo>
                    <a:pt x="0" y="7802"/>
                  </a:lnTo>
                  <a:cubicBezTo>
                    <a:pt x="0" y="15712"/>
                    <a:pt x="10857" y="22117"/>
                    <a:pt x="24226" y="22117"/>
                  </a:cubicBezTo>
                  <a:cubicBezTo>
                    <a:pt x="37611" y="22117"/>
                    <a:pt x="48467" y="15712"/>
                    <a:pt x="48467" y="7802"/>
                  </a:cubicBezTo>
                  <a:lnTo>
                    <a:pt x="48467" y="0"/>
                  </a:lnTo>
                  <a:cubicBezTo>
                    <a:pt x="48467" y="7926"/>
                    <a:pt x="37611" y="14331"/>
                    <a:pt x="24226" y="14331"/>
                  </a:cubicBezTo>
                  <a:cubicBezTo>
                    <a:pt x="10841" y="14331"/>
                    <a:pt x="0" y="7926"/>
                    <a:pt x="0" y="0"/>
                  </a:cubicBezTo>
                  <a:close/>
                </a:path>
              </a:pathLst>
            </a:custGeom>
            <a:solidFill>
              <a:srgbClr val="D2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39;p24">
              <a:extLst>
                <a:ext uri="{FF2B5EF4-FFF2-40B4-BE49-F238E27FC236}">
                  <a16:creationId xmlns:a16="http://schemas.microsoft.com/office/drawing/2014/main" id="{9F9191B9-C6FC-FB77-3357-1C0D893A2C3C}"/>
                </a:ext>
              </a:extLst>
            </p:cNvPr>
            <p:cNvSpPr/>
            <p:nvPr/>
          </p:nvSpPr>
          <p:spPr>
            <a:xfrm>
              <a:off x="2606250" y="1615375"/>
              <a:ext cx="2148475" cy="2395475"/>
            </a:xfrm>
            <a:custGeom>
              <a:avLst/>
              <a:gdLst/>
              <a:ahLst/>
              <a:cxnLst/>
              <a:rect l="l" t="t" r="r" b="b"/>
              <a:pathLst>
                <a:path w="85939" h="95819" extrusionOk="0">
                  <a:moveTo>
                    <a:pt x="42962" y="0"/>
                  </a:moveTo>
                  <a:cubicBezTo>
                    <a:pt x="19232" y="0"/>
                    <a:pt x="1" y="19232"/>
                    <a:pt x="1" y="42962"/>
                  </a:cubicBezTo>
                  <a:cubicBezTo>
                    <a:pt x="1" y="57153"/>
                    <a:pt x="7011" y="70429"/>
                    <a:pt x="18736" y="78432"/>
                  </a:cubicBezTo>
                  <a:lnTo>
                    <a:pt x="18736" y="81487"/>
                  </a:lnTo>
                  <a:cubicBezTo>
                    <a:pt x="18736" y="89413"/>
                    <a:pt x="29593" y="95818"/>
                    <a:pt x="42962" y="95818"/>
                  </a:cubicBezTo>
                  <a:cubicBezTo>
                    <a:pt x="56347" y="95818"/>
                    <a:pt x="67203" y="89413"/>
                    <a:pt x="67203" y="81487"/>
                  </a:cubicBezTo>
                  <a:lnTo>
                    <a:pt x="67203" y="78432"/>
                  </a:lnTo>
                  <a:cubicBezTo>
                    <a:pt x="78929" y="70445"/>
                    <a:pt x="85939" y="57153"/>
                    <a:pt x="85923" y="42962"/>
                  </a:cubicBezTo>
                  <a:cubicBezTo>
                    <a:pt x="85923" y="19232"/>
                    <a:pt x="66692" y="0"/>
                    <a:pt x="42962" y="0"/>
                  </a:cubicBezTo>
                  <a:close/>
                </a:path>
              </a:pathLst>
            </a:custGeom>
            <a:solidFill>
              <a:srgbClr val="BA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40;p24">
              <a:extLst>
                <a:ext uri="{FF2B5EF4-FFF2-40B4-BE49-F238E27FC236}">
                  <a16:creationId xmlns:a16="http://schemas.microsoft.com/office/drawing/2014/main" id="{33420BCE-22B6-30F6-02F9-FDCA7C07E3A2}"/>
                </a:ext>
              </a:extLst>
            </p:cNvPr>
            <p:cNvSpPr/>
            <p:nvPr/>
          </p:nvSpPr>
          <p:spPr>
            <a:xfrm>
              <a:off x="3074650" y="3294275"/>
              <a:ext cx="1211700" cy="716575"/>
            </a:xfrm>
            <a:custGeom>
              <a:avLst/>
              <a:gdLst/>
              <a:ahLst/>
              <a:cxnLst/>
              <a:rect l="l" t="t" r="r" b="b"/>
              <a:pathLst>
                <a:path w="48468" h="28663" extrusionOk="0">
                  <a:moveTo>
                    <a:pt x="24226" y="1"/>
                  </a:moveTo>
                  <a:cubicBezTo>
                    <a:pt x="10857" y="1"/>
                    <a:pt x="0" y="6422"/>
                    <a:pt x="0" y="14331"/>
                  </a:cubicBezTo>
                  <a:cubicBezTo>
                    <a:pt x="0" y="22257"/>
                    <a:pt x="10857" y="28662"/>
                    <a:pt x="24226" y="28662"/>
                  </a:cubicBezTo>
                  <a:cubicBezTo>
                    <a:pt x="37611" y="28662"/>
                    <a:pt x="48467" y="22257"/>
                    <a:pt x="48467" y="14331"/>
                  </a:cubicBezTo>
                  <a:cubicBezTo>
                    <a:pt x="48467" y="6422"/>
                    <a:pt x="37611" y="1"/>
                    <a:pt x="24226" y="1"/>
                  </a:cubicBezTo>
                  <a:close/>
                </a:path>
              </a:pathLst>
            </a:custGeom>
            <a:solidFill>
              <a:srgbClr val="D6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1;p24">
              <a:extLst>
                <a:ext uri="{FF2B5EF4-FFF2-40B4-BE49-F238E27FC236}">
                  <a16:creationId xmlns:a16="http://schemas.microsoft.com/office/drawing/2014/main" id="{E6FCA927-3E84-C76B-8533-8213065791A0}"/>
                </a:ext>
              </a:extLst>
            </p:cNvPr>
            <p:cNvSpPr/>
            <p:nvPr/>
          </p:nvSpPr>
          <p:spPr>
            <a:xfrm>
              <a:off x="3232450" y="2028600"/>
              <a:ext cx="895325" cy="1674775"/>
            </a:xfrm>
            <a:custGeom>
              <a:avLst/>
              <a:gdLst/>
              <a:ahLst/>
              <a:cxnLst/>
              <a:rect l="l" t="t" r="r" b="b"/>
              <a:pathLst>
                <a:path w="35813" h="66991" extrusionOk="0">
                  <a:moveTo>
                    <a:pt x="15827" y="0"/>
                  </a:moveTo>
                  <a:cubicBezTo>
                    <a:pt x="15545" y="0"/>
                    <a:pt x="15232" y="89"/>
                    <a:pt x="14905" y="283"/>
                  </a:cubicBezTo>
                  <a:cubicBezTo>
                    <a:pt x="13618" y="1028"/>
                    <a:pt x="12532" y="3029"/>
                    <a:pt x="12532" y="4750"/>
                  </a:cubicBezTo>
                  <a:lnTo>
                    <a:pt x="12532" y="6255"/>
                  </a:lnTo>
                  <a:cubicBezTo>
                    <a:pt x="5786" y="10876"/>
                    <a:pt x="1195" y="18864"/>
                    <a:pt x="1195" y="26557"/>
                  </a:cubicBezTo>
                  <a:cubicBezTo>
                    <a:pt x="1195" y="30713"/>
                    <a:pt x="2172" y="33226"/>
                    <a:pt x="4142" y="34436"/>
                  </a:cubicBezTo>
                  <a:cubicBezTo>
                    <a:pt x="4142" y="34436"/>
                    <a:pt x="11198" y="38902"/>
                    <a:pt x="12749" y="39166"/>
                  </a:cubicBezTo>
                  <a:lnTo>
                    <a:pt x="12749" y="48890"/>
                  </a:lnTo>
                  <a:cubicBezTo>
                    <a:pt x="11428" y="49333"/>
                    <a:pt x="10200" y="49535"/>
                    <a:pt x="9020" y="49535"/>
                  </a:cubicBezTo>
                  <a:cubicBezTo>
                    <a:pt x="7554" y="49535"/>
                    <a:pt x="6163" y="49223"/>
                    <a:pt x="4762" y="48673"/>
                  </a:cubicBezTo>
                  <a:cubicBezTo>
                    <a:pt x="4581" y="48594"/>
                    <a:pt x="4381" y="48554"/>
                    <a:pt x="4169" y="48554"/>
                  </a:cubicBezTo>
                  <a:cubicBezTo>
                    <a:pt x="3800" y="48554"/>
                    <a:pt x="3392" y="48675"/>
                    <a:pt x="2978" y="48921"/>
                  </a:cubicBezTo>
                  <a:cubicBezTo>
                    <a:pt x="1303" y="49883"/>
                    <a:pt x="1" y="52365"/>
                    <a:pt x="1" y="54598"/>
                  </a:cubicBezTo>
                  <a:cubicBezTo>
                    <a:pt x="1" y="55653"/>
                    <a:pt x="280" y="56382"/>
                    <a:pt x="761" y="56816"/>
                  </a:cubicBezTo>
                  <a:cubicBezTo>
                    <a:pt x="761" y="56816"/>
                    <a:pt x="7786" y="61128"/>
                    <a:pt x="8515" y="61298"/>
                  </a:cubicBezTo>
                  <a:cubicBezTo>
                    <a:pt x="9880" y="61779"/>
                    <a:pt x="11307" y="62027"/>
                    <a:pt x="12749" y="62043"/>
                  </a:cubicBezTo>
                  <a:cubicBezTo>
                    <a:pt x="12873" y="62384"/>
                    <a:pt x="13137" y="62663"/>
                    <a:pt x="13463" y="62818"/>
                  </a:cubicBezTo>
                  <a:cubicBezTo>
                    <a:pt x="13463" y="62818"/>
                    <a:pt x="20411" y="66851"/>
                    <a:pt x="20489" y="66882"/>
                  </a:cubicBezTo>
                  <a:cubicBezTo>
                    <a:pt x="20644" y="66953"/>
                    <a:pt x="20815" y="66990"/>
                    <a:pt x="20998" y="66990"/>
                  </a:cubicBezTo>
                  <a:cubicBezTo>
                    <a:pt x="21291" y="66990"/>
                    <a:pt x="21613" y="66896"/>
                    <a:pt x="21947" y="66695"/>
                  </a:cubicBezTo>
                  <a:cubicBezTo>
                    <a:pt x="23249" y="65951"/>
                    <a:pt x="24273" y="63981"/>
                    <a:pt x="24273" y="62260"/>
                  </a:cubicBezTo>
                  <a:lnTo>
                    <a:pt x="24273" y="57964"/>
                  </a:lnTo>
                  <a:cubicBezTo>
                    <a:pt x="31144" y="53140"/>
                    <a:pt x="35781" y="45199"/>
                    <a:pt x="35781" y="37289"/>
                  </a:cubicBezTo>
                  <a:cubicBezTo>
                    <a:pt x="35812" y="33489"/>
                    <a:pt x="34959" y="30992"/>
                    <a:pt x="33098" y="29674"/>
                  </a:cubicBezTo>
                  <a:lnTo>
                    <a:pt x="33082" y="29674"/>
                  </a:lnTo>
                  <a:cubicBezTo>
                    <a:pt x="32819" y="29472"/>
                    <a:pt x="26103" y="25642"/>
                    <a:pt x="26103" y="25642"/>
                  </a:cubicBezTo>
                  <a:cubicBezTo>
                    <a:pt x="25498" y="25207"/>
                    <a:pt x="24816" y="24897"/>
                    <a:pt x="24087" y="24727"/>
                  </a:cubicBezTo>
                  <a:lnTo>
                    <a:pt x="24087" y="15390"/>
                  </a:lnTo>
                  <a:cubicBezTo>
                    <a:pt x="25025" y="15149"/>
                    <a:pt x="25989" y="15029"/>
                    <a:pt x="26954" y="15029"/>
                  </a:cubicBezTo>
                  <a:cubicBezTo>
                    <a:pt x="27854" y="15029"/>
                    <a:pt x="28756" y="15134"/>
                    <a:pt x="29639" y="15343"/>
                  </a:cubicBezTo>
                  <a:cubicBezTo>
                    <a:pt x="29792" y="15377"/>
                    <a:pt x="29948" y="15394"/>
                    <a:pt x="30103" y="15394"/>
                  </a:cubicBezTo>
                  <a:cubicBezTo>
                    <a:pt x="30513" y="15394"/>
                    <a:pt x="30919" y="15278"/>
                    <a:pt x="31268" y="15064"/>
                  </a:cubicBezTo>
                  <a:cubicBezTo>
                    <a:pt x="32927" y="14087"/>
                    <a:pt x="34292" y="11590"/>
                    <a:pt x="34292" y="9357"/>
                  </a:cubicBezTo>
                  <a:cubicBezTo>
                    <a:pt x="34292" y="8209"/>
                    <a:pt x="33951" y="7542"/>
                    <a:pt x="33486" y="7185"/>
                  </a:cubicBezTo>
                  <a:lnTo>
                    <a:pt x="26305" y="3013"/>
                  </a:lnTo>
                  <a:cubicBezTo>
                    <a:pt x="26088" y="2889"/>
                    <a:pt x="25855" y="2796"/>
                    <a:pt x="25607" y="2749"/>
                  </a:cubicBezTo>
                  <a:cubicBezTo>
                    <a:pt x="24674" y="2510"/>
                    <a:pt x="23716" y="2387"/>
                    <a:pt x="22756" y="2387"/>
                  </a:cubicBezTo>
                  <a:cubicBezTo>
                    <a:pt x="22039" y="2387"/>
                    <a:pt x="21322" y="2455"/>
                    <a:pt x="20613" y="2594"/>
                  </a:cubicBezTo>
                  <a:lnTo>
                    <a:pt x="16410" y="144"/>
                  </a:lnTo>
                  <a:cubicBezTo>
                    <a:pt x="16236" y="51"/>
                    <a:pt x="16040" y="0"/>
                    <a:pt x="15827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42;p24">
              <a:extLst>
                <a:ext uri="{FF2B5EF4-FFF2-40B4-BE49-F238E27FC236}">
                  <a16:creationId xmlns:a16="http://schemas.microsoft.com/office/drawing/2014/main" id="{221BB328-EE65-360A-F490-006C717D3358}"/>
                </a:ext>
              </a:extLst>
            </p:cNvPr>
            <p:cNvSpPr/>
            <p:nvPr/>
          </p:nvSpPr>
          <p:spPr>
            <a:xfrm>
              <a:off x="3409250" y="2130975"/>
              <a:ext cx="718525" cy="1573000"/>
            </a:xfrm>
            <a:custGeom>
              <a:avLst/>
              <a:gdLst/>
              <a:ahLst/>
              <a:cxnLst/>
              <a:rect l="l" t="t" r="r" b="b"/>
              <a:pathLst>
                <a:path w="28741" h="62920" extrusionOk="0">
                  <a:moveTo>
                    <a:pt x="12750" y="13327"/>
                  </a:moveTo>
                  <a:lnTo>
                    <a:pt x="12750" y="26075"/>
                  </a:lnTo>
                  <a:cubicBezTo>
                    <a:pt x="12089" y="26169"/>
                    <a:pt x="11507" y="26216"/>
                    <a:pt x="10996" y="26216"/>
                  </a:cubicBezTo>
                  <a:cubicBezTo>
                    <a:pt x="8293" y="26216"/>
                    <a:pt x="7570" y="24912"/>
                    <a:pt x="7570" y="22369"/>
                  </a:cubicBezTo>
                  <a:cubicBezTo>
                    <a:pt x="7570" y="19205"/>
                    <a:pt x="9307" y="15762"/>
                    <a:pt x="12750" y="13327"/>
                  </a:cubicBezTo>
                  <a:close/>
                  <a:moveTo>
                    <a:pt x="18910" y="33441"/>
                  </a:moveTo>
                  <a:cubicBezTo>
                    <a:pt x="21548" y="33441"/>
                    <a:pt x="22366" y="34761"/>
                    <a:pt x="22366" y="37366"/>
                  </a:cubicBezTo>
                  <a:cubicBezTo>
                    <a:pt x="22366" y="40825"/>
                    <a:pt x="20473" y="44222"/>
                    <a:pt x="17015" y="46719"/>
                  </a:cubicBezTo>
                  <a:lnTo>
                    <a:pt x="17015" y="33613"/>
                  </a:lnTo>
                  <a:cubicBezTo>
                    <a:pt x="17732" y="33498"/>
                    <a:pt x="18361" y="33441"/>
                    <a:pt x="18910" y="33441"/>
                  </a:cubicBezTo>
                  <a:close/>
                  <a:moveTo>
                    <a:pt x="15843" y="0"/>
                  </a:moveTo>
                  <a:cubicBezTo>
                    <a:pt x="15558" y="0"/>
                    <a:pt x="15241" y="91"/>
                    <a:pt x="14906" y="283"/>
                  </a:cubicBezTo>
                  <a:cubicBezTo>
                    <a:pt x="13618" y="1027"/>
                    <a:pt x="12533" y="3013"/>
                    <a:pt x="12533" y="4750"/>
                  </a:cubicBezTo>
                  <a:lnTo>
                    <a:pt x="12533" y="6254"/>
                  </a:lnTo>
                  <a:cubicBezTo>
                    <a:pt x="5786" y="10876"/>
                    <a:pt x="1195" y="18848"/>
                    <a:pt x="1195" y="26556"/>
                  </a:cubicBezTo>
                  <a:cubicBezTo>
                    <a:pt x="1195" y="32821"/>
                    <a:pt x="3380" y="35354"/>
                    <a:pt x="7990" y="35354"/>
                  </a:cubicBezTo>
                  <a:cubicBezTo>
                    <a:pt x="9360" y="35354"/>
                    <a:pt x="10945" y="35130"/>
                    <a:pt x="12750" y="34714"/>
                  </a:cubicBezTo>
                  <a:lnTo>
                    <a:pt x="12750" y="48906"/>
                  </a:lnTo>
                  <a:cubicBezTo>
                    <a:pt x="11424" y="49350"/>
                    <a:pt x="10192" y="49552"/>
                    <a:pt x="9008" y="49552"/>
                  </a:cubicBezTo>
                  <a:cubicBezTo>
                    <a:pt x="7546" y="49552"/>
                    <a:pt x="6159" y="49244"/>
                    <a:pt x="4762" y="48704"/>
                  </a:cubicBezTo>
                  <a:cubicBezTo>
                    <a:pt x="4580" y="48619"/>
                    <a:pt x="4380" y="48577"/>
                    <a:pt x="4166" y="48577"/>
                  </a:cubicBezTo>
                  <a:cubicBezTo>
                    <a:pt x="3798" y="48577"/>
                    <a:pt x="3391" y="48701"/>
                    <a:pt x="2979" y="48937"/>
                  </a:cubicBezTo>
                  <a:cubicBezTo>
                    <a:pt x="1304" y="49898"/>
                    <a:pt x="1" y="52380"/>
                    <a:pt x="1" y="54613"/>
                  </a:cubicBezTo>
                  <a:cubicBezTo>
                    <a:pt x="1" y="56117"/>
                    <a:pt x="544" y="56955"/>
                    <a:pt x="1474" y="57219"/>
                  </a:cubicBezTo>
                  <a:cubicBezTo>
                    <a:pt x="2846" y="57717"/>
                    <a:pt x="4293" y="57972"/>
                    <a:pt x="5808" y="57972"/>
                  </a:cubicBezTo>
                  <a:cubicBezTo>
                    <a:pt x="7924" y="57972"/>
                    <a:pt x="10173" y="57474"/>
                    <a:pt x="12533" y="56443"/>
                  </a:cubicBezTo>
                  <a:lnTo>
                    <a:pt x="12533" y="60910"/>
                  </a:lnTo>
                  <a:cubicBezTo>
                    <a:pt x="12533" y="62181"/>
                    <a:pt x="13124" y="62919"/>
                    <a:pt x="13952" y="62919"/>
                  </a:cubicBezTo>
                  <a:cubicBezTo>
                    <a:pt x="14245" y="62919"/>
                    <a:pt x="14569" y="62826"/>
                    <a:pt x="14906" y="62632"/>
                  </a:cubicBezTo>
                  <a:cubicBezTo>
                    <a:pt x="16208" y="61872"/>
                    <a:pt x="17232" y="59917"/>
                    <a:pt x="17232" y="58196"/>
                  </a:cubicBezTo>
                  <a:lnTo>
                    <a:pt x="17232" y="53869"/>
                  </a:lnTo>
                  <a:cubicBezTo>
                    <a:pt x="24103" y="49045"/>
                    <a:pt x="28740" y="41120"/>
                    <a:pt x="28740" y="33194"/>
                  </a:cubicBezTo>
                  <a:cubicBezTo>
                    <a:pt x="28740" y="27220"/>
                    <a:pt x="26626" y="24454"/>
                    <a:pt x="21837" y="24454"/>
                  </a:cubicBezTo>
                  <a:cubicBezTo>
                    <a:pt x="20461" y="24454"/>
                    <a:pt x="18863" y="24683"/>
                    <a:pt x="17030" y="25129"/>
                  </a:cubicBezTo>
                  <a:lnTo>
                    <a:pt x="17030" y="11310"/>
                  </a:lnTo>
                  <a:cubicBezTo>
                    <a:pt x="17969" y="11070"/>
                    <a:pt x="18932" y="10949"/>
                    <a:pt x="19897" y="10949"/>
                  </a:cubicBezTo>
                  <a:cubicBezTo>
                    <a:pt x="20798" y="10949"/>
                    <a:pt x="21699" y="11054"/>
                    <a:pt x="22583" y="11264"/>
                  </a:cubicBezTo>
                  <a:cubicBezTo>
                    <a:pt x="22732" y="11293"/>
                    <a:pt x="22881" y="11307"/>
                    <a:pt x="23031" y="11307"/>
                  </a:cubicBezTo>
                  <a:cubicBezTo>
                    <a:pt x="23441" y="11307"/>
                    <a:pt x="23847" y="11197"/>
                    <a:pt x="24211" y="10969"/>
                  </a:cubicBezTo>
                  <a:cubicBezTo>
                    <a:pt x="25871" y="10007"/>
                    <a:pt x="27236" y="7510"/>
                    <a:pt x="27236" y="5277"/>
                  </a:cubicBezTo>
                  <a:cubicBezTo>
                    <a:pt x="27236" y="3540"/>
                    <a:pt x="26476" y="2904"/>
                    <a:pt x="25607" y="2749"/>
                  </a:cubicBezTo>
                  <a:cubicBezTo>
                    <a:pt x="24703" y="2512"/>
                    <a:pt x="23770" y="2386"/>
                    <a:pt x="22795" y="2386"/>
                  </a:cubicBezTo>
                  <a:cubicBezTo>
                    <a:pt x="21093" y="2386"/>
                    <a:pt x="19263" y="2770"/>
                    <a:pt x="17232" y="3618"/>
                  </a:cubicBezTo>
                  <a:lnTo>
                    <a:pt x="17232" y="2036"/>
                  </a:lnTo>
                  <a:cubicBezTo>
                    <a:pt x="17232" y="757"/>
                    <a:pt x="16668" y="0"/>
                    <a:pt x="15843" y="0"/>
                  </a:cubicBezTo>
                  <a:close/>
                </a:path>
              </a:pathLst>
            </a:custGeom>
            <a:solidFill>
              <a:srgbClr val="81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3;p24">
              <a:extLst>
                <a:ext uri="{FF2B5EF4-FFF2-40B4-BE49-F238E27FC236}">
                  <a16:creationId xmlns:a16="http://schemas.microsoft.com/office/drawing/2014/main" id="{F72E7405-5AF3-B9C9-86E6-CAFF6CB94F1F}"/>
                </a:ext>
              </a:extLst>
            </p:cNvPr>
            <p:cNvSpPr/>
            <p:nvPr/>
          </p:nvSpPr>
          <p:spPr>
            <a:xfrm>
              <a:off x="3580250" y="950400"/>
              <a:ext cx="200100" cy="483525"/>
            </a:xfrm>
            <a:custGeom>
              <a:avLst/>
              <a:gdLst/>
              <a:ahLst/>
              <a:cxnLst/>
              <a:rect l="l" t="t" r="r" b="b"/>
              <a:pathLst>
                <a:path w="8004" h="19341" extrusionOk="0">
                  <a:moveTo>
                    <a:pt x="4002" y="0"/>
                  </a:moveTo>
                  <a:cubicBezTo>
                    <a:pt x="1800" y="0"/>
                    <a:pt x="1" y="1799"/>
                    <a:pt x="1" y="4017"/>
                  </a:cubicBezTo>
                  <a:lnTo>
                    <a:pt x="1" y="15339"/>
                  </a:lnTo>
                  <a:cubicBezTo>
                    <a:pt x="1" y="17557"/>
                    <a:pt x="1800" y="19341"/>
                    <a:pt x="4002" y="19341"/>
                  </a:cubicBezTo>
                  <a:cubicBezTo>
                    <a:pt x="6220" y="19341"/>
                    <a:pt x="8004" y="17557"/>
                    <a:pt x="8004" y="15339"/>
                  </a:cubicBezTo>
                  <a:lnTo>
                    <a:pt x="8004" y="4017"/>
                  </a:lnTo>
                  <a:cubicBezTo>
                    <a:pt x="8004" y="1799"/>
                    <a:pt x="6220" y="0"/>
                    <a:pt x="4002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44;p24">
              <a:extLst>
                <a:ext uri="{FF2B5EF4-FFF2-40B4-BE49-F238E27FC236}">
                  <a16:creationId xmlns:a16="http://schemas.microsoft.com/office/drawing/2014/main" id="{7E32B6B6-BF01-97C2-ABDF-B2241D0C96A8}"/>
                </a:ext>
              </a:extLst>
            </p:cNvPr>
            <p:cNvSpPr/>
            <p:nvPr/>
          </p:nvSpPr>
          <p:spPr>
            <a:xfrm>
              <a:off x="2410450" y="1431275"/>
              <a:ext cx="419950" cy="400375"/>
            </a:xfrm>
            <a:custGeom>
              <a:avLst/>
              <a:gdLst/>
              <a:ahLst/>
              <a:cxnLst/>
              <a:rect l="l" t="t" r="r" b="b"/>
              <a:pathLst>
                <a:path w="16798" h="16015" extrusionOk="0">
                  <a:moveTo>
                    <a:pt x="4390" y="1"/>
                  </a:moveTo>
                  <a:cubicBezTo>
                    <a:pt x="3362" y="1"/>
                    <a:pt x="2335" y="392"/>
                    <a:pt x="1551" y="1176"/>
                  </a:cubicBezTo>
                  <a:cubicBezTo>
                    <a:pt x="0" y="2742"/>
                    <a:pt x="0" y="5270"/>
                    <a:pt x="1567" y="6837"/>
                  </a:cubicBezTo>
                  <a:lnTo>
                    <a:pt x="9570" y="14840"/>
                  </a:lnTo>
                  <a:cubicBezTo>
                    <a:pt x="10353" y="15623"/>
                    <a:pt x="11377" y="16015"/>
                    <a:pt x="12400" y="16015"/>
                  </a:cubicBezTo>
                  <a:cubicBezTo>
                    <a:pt x="13424" y="16015"/>
                    <a:pt x="14447" y="15623"/>
                    <a:pt x="15231" y="14840"/>
                  </a:cubicBezTo>
                  <a:cubicBezTo>
                    <a:pt x="16797" y="13273"/>
                    <a:pt x="16797" y="10745"/>
                    <a:pt x="15231" y="9179"/>
                  </a:cubicBezTo>
                  <a:lnTo>
                    <a:pt x="7228" y="1176"/>
                  </a:lnTo>
                  <a:cubicBezTo>
                    <a:pt x="6445" y="392"/>
                    <a:pt x="5417" y="1"/>
                    <a:pt x="4390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5;p24">
              <a:extLst>
                <a:ext uri="{FF2B5EF4-FFF2-40B4-BE49-F238E27FC236}">
                  <a16:creationId xmlns:a16="http://schemas.microsoft.com/office/drawing/2014/main" id="{E8EF3A66-2C6B-9DEC-CA9F-97DBA089684D}"/>
                </a:ext>
              </a:extLst>
            </p:cNvPr>
            <p:cNvSpPr/>
            <p:nvPr/>
          </p:nvSpPr>
          <p:spPr>
            <a:xfrm>
              <a:off x="1939725" y="2591300"/>
              <a:ext cx="483550" cy="200100"/>
            </a:xfrm>
            <a:custGeom>
              <a:avLst/>
              <a:gdLst/>
              <a:ahLst/>
              <a:cxnLst/>
              <a:rect l="l" t="t" r="r" b="b"/>
              <a:pathLst>
                <a:path w="19342" h="8004" extrusionOk="0">
                  <a:moveTo>
                    <a:pt x="4018" y="1"/>
                  </a:moveTo>
                  <a:cubicBezTo>
                    <a:pt x="1800" y="1"/>
                    <a:pt x="1" y="1784"/>
                    <a:pt x="1" y="4002"/>
                  </a:cubicBezTo>
                  <a:cubicBezTo>
                    <a:pt x="1" y="6220"/>
                    <a:pt x="1800" y="8004"/>
                    <a:pt x="4018" y="8004"/>
                  </a:cubicBezTo>
                  <a:lnTo>
                    <a:pt x="15340" y="8004"/>
                  </a:lnTo>
                  <a:cubicBezTo>
                    <a:pt x="17542" y="8004"/>
                    <a:pt x="19341" y="6220"/>
                    <a:pt x="19341" y="4002"/>
                  </a:cubicBezTo>
                  <a:cubicBezTo>
                    <a:pt x="19341" y="1784"/>
                    <a:pt x="17542" y="1"/>
                    <a:pt x="15340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6;p24">
              <a:extLst>
                <a:ext uri="{FF2B5EF4-FFF2-40B4-BE49-F238E27FC236}">
                  <a16:creationId xmlns:a16="http://schemas.microsoft.com/office/drawing/2014/main" id="{A67D0602-3623-352D-978E-A52786E8E8C1}"/>
                </a:ext>
              </a:extLst>
            </p:cNvPr>
            <p:cNvSpPr/>
            <p:nvPr/>
          </p:nvSpPr>
          <p:spPr>
            <a:xfrm>
              <a:off x="2410825" y="3551050"/>
              <a:ext cx="419950" cy="400375"/>
            </a:xfrm>
            <a:custGeom>
              <a:avLst/>
              <a:gdLst/>
              <a:ahLst/>
              <a:cxnLst/>
              <a:rect l="l" t="t" r="r" b="b"/>
              <a:pathLst>
                <a:path w="16798" h="16015" extrusionOk="0">
                  <a:moveTo>
                    <a:pt x="12401" y="1"/>
                  </a:moveTo>
                  <a:cubicBezTo>
                    <a:pt x="11377" y="1"/>
                    <a:pt x="10353" y="392"/>
                    <a:pt x="9570" y="1176"/>
                  </a:cubicBezTo>
                  <a:lnTo>
                    <a:pt x="1552" y="9179"/>
                  </a:lnTo>
                  <a:cubicBezTo>
                    <a:pt x="1" y="10745"/>
                    <a:pt x="1" y="13289"/>
                    <a:pt x="1552" y="14840"/>
                  </a:cubicBezTo>
                  <a:cubicBezTo>
                    <a:pt x="2335" y="15623"/>
                    <a:pt x="3363" y="16014"/>
                    <a:pt x="4390" y="16014"/>
                  </a:cubicBezTo>
                  <a:cubicBezTo>
                    <a:pt x="5418" y="16014"/>
                    <a:pt x="6445" y="15623"/>
                    <a:pt x="7228" y="14840"/>
                  </a:cubicBezTo>
                  <a:lnTo>
                    <a:pt x="15231" y="6837"/>
                  </a:lnTo>
                  <a:cubicBezTo>
                    <a:pt x="16798" y="5270"/>
                    <a:pt x="16798" y="2742"/>
                    <a:pt x="15231" y="1176"/>
                  </a:cubicBezTo>
                  <a:cubicBezTo>
                    <a:pt x="14448" y="392"/>
                    <a:pt x="13424" y="1"/>
                    <a:pt x="12401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7;p24">
              <a:extLst>
                <a:ext uri="{FF2B5EF4-FFF2-40B4-BE49-F238E27FC236}">
                  <a16:creationId xmlns:a16="http://schemas.microsoft.com/office/drawing/2014/main" id="{0BBB5443-3DF2-49D9-F098-2E71C9C8128A}"/>
                </a:ext>
              </a:extLst>
            </p:cNvPr>
            <p:cNvSpPr/>
            <p:nvPr/>
          </p:nvSpPr>
          <p:spPr>
            <a:xfrm>
              <a:off x="4530600" y="3550675"/>
              <a:ext cx="419950" cy="400750"/>
            </a:xfrm>
            <a:custGeom>
              <a:avLst/>
              <a:gdLst/>
              <a:ahLst/>
              <a:cxnLst/>
              <a:rect l="l" t="t" r="r" b="b"/>
              <a:pathLst>
                <a:path w="16798" h="16030" extrusionOk="0">
                  <a:moveTo>
                    <a:pt x="4397" y="0"/>
                  </a:moveTo>
                  <a:cubicBezTo>
                    <a:pt x="3374" y="0"/>
                    <a:pt x="2350" y="392"/>
                    <a:pt x="1567" y="1175"/>
                  </a:cubicBezTo>
                  <a:cubicBezTo>
                    <a:pt x="0" y="2742"/>
                    <a:pt x="0" y="5270"/>
                    <a:pt x="1567" y="6836"/>
                  </a:cubicBezTo>
                  <a:lnTo>
                    <a:pt x="9570" y="14855"/>
                  </a:lnTo>
                  <a:cubicBezTo>
                    <a:pt x="10353" y="15638"/>
                    <a:pt x="11377" y="16029"/>
                    <a:pt x="12400" y="16029"/>
                  </a:cubicBezTo>
                  <a:cubicBezTo>
                    <a:pt x="13424" y="16029"/>
                    <a:pt x="14448" y="15638"/>
                    <a:pt x="15231" y="14855"/>
                  </a:cubicBezTo>
                  <a:cubicBezTo>
                    <a:pt x="16797" y="13288"/>
                    <a:pt x="16797" y="10745"/>
                    <a:pt x="15231" y="9194"/>
                  </a:cubicBezTo>
                  <a:lnTo>
                    <a:pt x="7228" y="1175"/>
                  </a:lnTo>
                  <a:cubicBezTo>
                    <a:pt x="6445" y="392"/>
                    <a:pt x="5421" y="0"/>
                    <a:pt x="4397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8;p24">
              <a:extLst>
                <a:ext uri="{FF2B5EF4-FFF2-40B4-BE49-F238E27FC236}">
                  <a16:creationId xmlns:a16="http://schemas.microsoft.com/office/drawing/2014/main" id="{F5C99A2C-A862-701B-24F8-A10526B384B2}"/>
                </a:ext>
              </a:extLst>
            </p:cNvPr>
            <p:cNvSpPr/>
            <p:nvPr/>
          </p:nvSpPr>
          <p:spPr>
            <a:xfrm>
              <a:off x="4937725" y="2590925"/>
              <a:ext cx="483525" cy="200475"/>
            </a:xfrm>
            <a:custGeom>
              <a:avLst/>
              <a:gdLst/>
              <a:ahLst/>
              <a:cxnLst/>
              <a:rect l="l" t="t" r="r" b="b"/>
              <a:pathLst>
                <a:path w="19341" h="8019" extrusionOk="0">
                  <a:moveTo>
                    <a:pt x="4002" y="0"/>
                  </a:moveTo>
                  <a:cubicBezTo>
                    <a:pt x="1800" y="0"/>
                    <a:pt x="0" y="1799"/>
                    <a:pt x="0" y="4002"/>
                  </a:cubicBezTo>
                  <a:cubicBezTo>
                    <a:pt x="0" y="6220"/>
                    <a:pt x="1800" y="8019"/>
                    <a:pt x="4002" y="8019"/>
                  </a:cubicBezTo>
                  <a:lnTo>
                    <a:pt x="15339" y="8019"/>
                  </a:lnTo>
                  <a:cubicBezTo>
                    <a:pt x="17557" y="8019"/>
                    <a:pt x="19341" y="6220"/>
                    <a:pt x="19341" y="4002"/>
                  </a:cubicBezTo>
                  <a:cubicBezTo>
                    <a:pt x="19341" y="1799"/>
                    <a:pt x="17557" y="0"/>
                    <a:pt x="15339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9;p24">
              <a:extLst>
                <a:ext uri="{FF2B5EF4-FFF2-40B4-BE49-F238E27FC236}">
                  <a16:creationId xmlns:a16="http://schemas.microsoft.com/office/drawing/2014/main" id="{4A3DBD1E-CC74-28B7-1E4A-A2054ADE5AD1}"/>
                </a:ext>
              </a:extLst>
            </p:cNvPr>
            <p:cNvSpPr/>
            <p:nvPr/>
          </p:nvSpPr>
          <p:spPr>
            <a:xfrm>
              <a:off x="4530200" y="1430900"/>
              <a:ext cx="419950" cy="400450"/>
            </a:xfrm>
            <a:custGeom>
              <a:avLst/>
              <a:gdLst/>
              <a:ahLst/>
              <a:cxnLst/>
              <a:rect l="l" t="t" r="r" b="b"/>
              <a:pathLst>
                <a:path w="16798" h="16018" extrusionOk="0">
                  <a:moveTo>
                    <a:pt x="12411" y="0"/>
                  </a:moveTo>
                  <a:cubicBezTo>
                    <a:pt x="11385" y="0"/>
                    <a:pt x="10361" y="392"/>
                    <a:pt x="9586" y="1175"/>
                  </a:cubicBezTo>
                  <a:lnTo>
                    <a:pt x="1567" y="9194"/>
                  </a:lnTo>
                  <a:cubicBezTo>
                    <a:pt x="1" y="10745"/>
                    <a:pt x="1" y="13288"/>
                    <a:pt x="1567" y="14855"/>
                  </a:cubicBezTo>
                  <a:cubicBezTo>
                    <a:pt x="2351" y="15630"/>
                    <a:pt x="3374" y="16018"/>
                    <a:pt x="4398" y="16018"/>
                  </a:cubicBezTo>
                  <a:cubicBezTo>
                    <a:pt x="5422" y="16018"/>
                    <a:pt x="6445" y="15630"/>
                    <a:pt x="7228" y="14855"/>
                  </a:cubicBezTo>
                  <a:lnTo>
                    <a:pt x="15247" y="6836"/>
                  </a:lnTo>
                  <a:cubicBezTo>
                    <a:pt x="16798" y="5270"/>
                    <a:pt x="16798" y="2742"/>
                    <a:pt x="15247" y="1175"/>
                  </a:cubicBezTo>
                  <a:cubicBezTo>
                    <a:pt x="14464" y="392"/>
                    <a:pt x="13436" y="0"/>
                    <a:pt x="12411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7430789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phic 75">
            <a:extLst>
              <a:ext uri="{FF2B5EF4-FFF2-40B4-BE49-F238E27FC236}">
                <a16:creationId xmlns:a16="http://schemas.microsoft.com/office/drawing/2014/main" id="{5E386D4C-4FB9-0D77-869C-662C002411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1929388" y="3804350"/>
            <a:ext cx="4237479" cy="2397910"/>
          </a:xfrm>
          <a:prstGeom prst="flowChartDecision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820F23C-9B7A-559E-6C20-959D112C790A}"/>
              </a:ext>
            </a:extLst>
          </p:cNvPr>
          <p:cNvGrpSpPr/>
          <p:nvPr/>
        </p:nvGrpSpPr>
        <p:grpSpPr>
          <a:xfrm>
            <a:off x="-63342" y="4161178"/>
            <a:ext cx="1514813" cy="1540098"/>
            <a:chOff x="-121921" y="3341831"/>
            <a:chExt cx="2416970" cy="245731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633B53C-D556-0839-00D7-0246B615531A}"/>
                </a:ext>
              </a:extLst>
            </p:cNvPr>
            <p:cNvGrpSpPr/>
            <p:nvPr/>
          </p:nvGrpSpPr>
          <p:grpSpPr>
            <a:xfrm>
              <a:off x="-121921" y="3341831"/>
              <a:ext cx="2416970" cy="2457313"/>
              <a:chOff x="4525088" y="843664"/>
              <a:chExt cx="4151980" cy="4221284"/>
            </a:xfrm>
          </p:grpSpPr>
          <p:cxnSp>
            <p:nvCxnSpPr>
              <p:cNvPr id="73" name="Google Shape;363;p25">
                <a:extLst>
                  <a:ext uri="{FF2B5EF4-FFF2-40B4-BE49-F238E27FC236}">
                    <a16:creationId xmlns:a16="http://schemas.microsoft.com/office/drawing/2014/main" id="{3AA4792E-AC68-09DE-1B98-026CCD88D0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5088" y="843664"/>
                <a:ext cx="2590086" cy="1509162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364;p25">
                <a:extLst>
                  <a:ext uri="{FF2B5EF4-FFF2-40B4-BE49-F238E27FC236}">
                    <a16:creationId xmlns:a16="http://schemas.microsoft.com/office/drawing/2014/main" id="{DDBEFC72-FF52-34BA-2338-0B1D63D630BC}"/>
                  </a:ext>
                </a:extLst>
              </p:cNvPr>
              <p:cNvCxnSpPr/>
              <p:nvPr/>
            </p:nvCxnSpPr>
            <p:spPr>
              <a:xfrm flipH="1">
                <a:off x="5362575" y="2362200"/>
                <a:ext cx="1638300" cy="924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365;p25">
                <a:extLst>
                  <a:ext uri="{FF2B5EF4-FFF2-40B4-BE49-F238E27FC236}">
                    <a16:creationId xmlns:a16="http://schemas.microsoft.com/office/drawing/2014/main" id="{D6BEDD8A-C4D2-3CB4-9446-6D3E7480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175" y="3057525"/>
                <a:ext cx="3466893" cy="2007423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8F99F82-7A64-275E-E8F5-36DDEAE6E988}"/>
                </a:ext>
              </a:extLst>
            </p:cNvPr>
            <p:cNvGrpSpPr/>
            <p:nvPr/>
          </p:nvGrpSpPr>
          <p:grpSpPr>
            <a:xfrm>
              <a:off x="344457" y="3470310"/>
              <a:ext cx="444559" cy="442238"/>
              <a:chOff x="5329501" y="1152010"/>
              <a:chExt cx="825414" cy="821105"/>
            </a:xfrm>
          </p:grpSpPr>
          <p:sp>
            <p:nvSpPr>
              <p:cNvPr id="69" name="Google Shape;389;p25">
                <a:extLst>
                  <a:ext uri="{FF2B5EF4-FFF2-40B4-BE49-F238E27FC236}">
                    <a16:creationId xmlns:a16="http://schemas.microsoft.com/office/drawing/2014/main" id="{FC57D820-5B5D-1831-AF6F-24110C0F37AC}"/>
                  </a:ext>
                </a:extLst>
              </p:cNvPr>
              <p:cNvSpPr/>
              <p:nvPr/>
            </p:nvSpPr>
            <p:spPr>
              <a:xfrm>
                <a:off x="5714365" y="1152010"/>
                <a:ext cx="55686" cy="32312"/>
              </a:xfrm>
              <a:custGeom>
                <a:avLst/>
                <a:gdLst/>
                <a:ahLst/>
                <a:cxnLst/>
                <a:rect l="l" t="t" r="r" b="b"/>
                <a:pathLst>
                  <a:path w="3476" h="2017" extrusionOk="0">
                    <a:moveTo>
                      <a:pt x="1728" y="0"/>
                    </a:moveTo>
                    <a:lnTo>
                      <a:pt x="0" y="1018"/>
                    </a:lnTo>
                    <a:lnTo>
                      <a:pt x="1748" y="2016"/>
                    </a:lnTo>
                    <a:lnTo>
                      <a:pt x="3476" y="1018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90;p25">
                <a:extLst>
                  <a:ext uri="{FF2B5EF4-FFF2-40B4-BE49-F238E27FC236}">
                    <a16:creationId xmlns:a16="http://schemas.microsoft.com/office/drawing/2014/main" id="{6219A00F-07C7-6026-ABE7-2BCA579A2066}"/>
                  </a:ext>
                </a:extLst>
              </p:cNvPr>
              <p:cNvSpPr/>
              <p:nvPr/>
            </p:nvSpPr>
            <p:spPr>
              <a:xfrm>
                <a:off x="5742048" y="1168302"/>
                <a:ext cx="412867" cy="804813"/>
              </a:xfrm>
              <a:custGeom>
                <a:avLst/>
                <a:gdLst/>
                <a:ahLst/>
                <a:cxnLst/>
                <a:rect l="l" t="t" r="r" b="b"/>
                <a:pathLst>
                  <a:path w="25772" h="50238" extrusionOk="0">
                    <a:moveTo>
                      <a:pt x="1748" y="1"/>
                    </a:moveTo>
                    <a:lnTo>
                      <a:pt x="0" y="999"/>
                    </a:lnTo>
                    <a:lnTo>
                      <a:pt x="0" y="50237"/>
                    </a:lnTo>
                    <a:lnTo>
                      <a:pt x="25772" y="35412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91;p25">
                <a:extLst>
                  <a:ext uri="{FF2B5EF4-FFF2-40B4-BE49-F238E27FC236}">
                    <a16:creationId xmlns:a16="http://schemas.microsoft.com/office/drawing/2014/main" id="{B95F1675-2A0F-9C44-F51B-C23748F7E26E}"/>
                  </a:ext>
                </a:extLst>
              </p:cNvPr>
              <p:cNvSpPr/>
              <p:nvPr/>
            </p:nvSpPr>
            <p:spPr>
              <a:xfrm>
                <a:off x="5329501" y="1168302"/>
                <a:ext cx="412563" cy="804813"/>
              </a:xfrm>
              <a:custGeom>
                <a:avLst/>
                <a:gdLst/>
                <a:ahLst/>
                <a:cxnLst/>
                <a:rect l="l" t="t" r="r" b="b"/>
                <a:pathLst>
                  <a:path w="25753" h="50238" extrusionOk="0">
                    <a:moveTo>
                      <a:pt x="24082" y="1"/>
                    </a:moveTo>
                    <a:lnTo>
                      <a:pt x="0" y="35412"/>
                    </a:lnTo>
                    <a:lnTo>
                      <a:pt x="25752" y="50237"/>
                    </a:lnTo>
                    <a:lnTo>
                      <a:pt x="25752" y="999"/>
                    </a:lnTo>
                    <a:lnTo>
                      <a:pt x="24082" y="1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98;p25">
                <a:extLst>
                  <a:ext uri="{FF2B5EF4-FFF2-40B4-BE49-F238E27FC236}">
                    <a16:creationId xmlns:a16="http://schemas.microsoft.com/office/drawing/2014/main" id="{BE43F269-27BC-B24B-CEB4-2C7B67BE0B36}"/>
                  </a:ext>
                </a:extLst>
              </p:cNvPr>
              <p:cNvSpPr/>
              <p:nvPr/>
            </p:nvSpPr>
            <p:spPr>
              <a:xfrm>
                <a:off x="5854635" y="1591311"/>
                <a:ext cx="122472" cy="180916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11293" extrusionOk="0">
                    <a:moveTo>
                      <a:pt x="2517" y="1"/>
                    </a:moveTo>
                    <a:lnTo>
                      <a:pt x="1595" y="462"/>
                    </a:lnTo>
                    <a:lnTo>
                      <a:pt x="1" y="3016"/>
                    </a:lnTo>
                    <a:lnTo>
                      <a:pt x="673" y="3611"/>
                    </a:lnTo>
                    <a:lnTo>
                      <a:pt x="1998" y="1537"/>
                    </a:lnTo>
                    <a:lnTo>
                      <a:pt x="4936" y="9622"/>
                    </a:lnTo>
                    <a:lnTo>
                      <a:pt x="3496" y="10352"/>
                    </a:lnTo>
                    <a:lnTo>
                      <a:pt x="3842" y="11293"/>
                    </a:lnTo>
                    <a:lnTo>
                      <a:pt x="7644" y="9372"/>
                    </a:lnTo>
                    <a:lnTo>
                      <a:pt x="7298" y="8450"/>
                    </a:lnTo>
                    <a:lnTo>
                      <a:pt x="5858" y="9161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479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2262D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CB2FD69-69DF-1956-C9D9-5B908612879E}"/>
                </a:ext>
              </a:extLst>
            </p:cNvPr>
            <p:cNvGrpSpPr/>
            <p:nvPr/>
          </p:nvGrpSpPr>
          <p:grpSpPr>
            <a:xfrm>
              <a:off x="1146334" y="3867502"/>
              <a:ext cx="461691" cy="459545"/>
              <a:chOff x="6323798" y="1477488"/>
              <a:chExt cx="1192128" cy="1186585"/>
            </a:xfrm>
          </p:grpSpPr>
          <p:sp>
            <p:nvSpPr>
              <p:cNvPr id="65" name="Google Shape;386;p25">
                <a:extLst>
                  <a:ext uri="{FF2B5EF4-FFF2-40B4-BE49-F238E27FC236}">
                    <a16:creationId xmlns:a16="http://schemas.microsoft.com/office/drawing/2014/main" id="{97C69315-F6B3-EFBA-85AF-06189A62010E}"/>
                  </a:ext>
                </a:extLst>
              </p:cNvPr>
              <p:cNvSpPr/>
              <p:nvPr/>
            </p:nvSpPr>
            <p:spPr>
              <a:xfrm>
                <a:off x="6879404" y="1477488"/>
                <a:ext cx="80917" cy="46778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2920" extrusionOk="0">
                    <a:moveTo>
                      <a:pt x="2516" y="0"/>
                    </a:moveTo>
                    <a:lnTo>
                      <a:pt x="0" y="1460"/>
                    </a:lnTo>
                    <a:lnTo>
                      <a:pt x="2535" y="2919"/>
                    </a:lnTo>
                    <a:lnTo>
                      <a:pt x="5051" y="1460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87;p25">
                <a:extLst>
                  <a:ext uri="{FF2B5EF4-FFF2-40B4-BE49-F238E27FC236}">
                    <a16:creationId xmlns:a16="http://schemas.microsoft.com/office/drawing/2014/main" id="{95B0C7F8-0980-01CF-A370-6D6DE4D08959}"/>
                  </a:ext>
                </a:extLst>
              </p:cNvPr>
              <p:cNvSpPr/>
              <p:nvPr/>
            </p:nvSpPr>
            <p:spPr>
              <a:xfrm>
                <a:off x="6920014" y="1500861"/>
                <a:ext cx="595912" cy="1163212"/>
              </a:xfrm>
              <a:custGeom>
                <a:avLst/>
                <a:gdLst/>
                <a:ahLst/>
                <a:cxnLst/>
                <a:rect l="l" t="t" r="r" b="b"/>
                <a:pathLst>
                  <a:path w="37198" h="72610" extrusionOk="0">
                    <a:moveTo>
                      <a:pt x="2516" y="1"/>
                    </a:moveTo>
                    <a:lnTo>
                      <a:pt x="0" y="1460"/>
                    </a:lnTo>
                    <a:lnTo>
                      <a:pt x="0" y="72610"/>
                    </a:lnTo>
                    <a:lnTo>
                      <a:pt x="37197" y="51159"/>
                    </a:lnTo>
                    <a:lnTo>
                      <a:pt x="2516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88;p25">
                <a:extLst>
                  <a:ext uri="{FF2B5EF4-FFF2-40B4-BE49-F238E27FC236}">
                    <a16:creationId xmlns:a16="http://schemas.microsoft.com/office/drawing/2014/main" id="{F8E164CC-B639-3D98-BED6-675C7F15C300}"/>
                  </a:ext>
                </a:extLst>
              </p:cNvPr>
              <p:cNvSpPr/>
              <p:nvPr/>
            </p:nvSpPr>
            <p:spPr>
              <a:xfrm>
                <a:off x="6323798" y="1500861"/>
                <a:ext cx="595912" cy="1163212"/>
              </a:xfrm>
              <a:custGeom>
                <a:avLst/>
                <a:gdLst/>
                <a:ahLst/>
                <a:cxnLst/>
                <a:rect l="l" t="t" r="r" b="b"/>
                <a:pathLst>
                  <a:path w="37198" h="72610" extrusionOk="0">
                    <a:moveTo>
                      <a:pt x="34778" y="1"/>
                    </a:moveTo>
                    <a:lnTo>
                      <a:pt x="0" y="51159"/>
                    </a:lnTo>
                    <a:lnTo>
                      <a:pt x="37198" y="72610"/>
                    </a:lnTo>
                    <a:lnTo>
                      <a:pt x="37198" y="1460"/>
                    </a:lnTo>
                    <a:lnTo>
                      <a:pt x="34778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99;p25">
                <a:extLst>
                  <a:ext uri="{FF2B5EF4-FFF2-40B4-BE49-F238E27FC236}">
                    <a16:creationId xmlns:a16="http://schemas.microsoft.com/office/drawing/2014/main" id="{D99285C8-3FE5-3069-C4CC-434FABE0915E}"/>
                  </a:ext>
                </a:extLst>
              </p:cNvPr>
              <p:cNvSpPr/>
              <p:nvPr/>
            </p:nvSpPr>
            <p:spPr>
              <a:xfrm>
                <a:off x="7089217" y="2141758"/>
                <a:ext cx="152607" cy="231601"/>
              </a:xfrm>
              <a:custGeom>
                <a:avLst/>
                <a:gdLst/>
                <a:ahLst/>
                <a:cxnLst/>
                <a:rect l="l" t="t" r="r" b="b"/>
                <a:pathLst>
                  <a:path w="9526" h="14457" extrusionOk="0">
                    <a:moveTo>
                      <a:pt x="3840" y="1"/>
                    </a:moveTo>
                    <a:cubicBezTo>
                      <a:pt x="3377" y="1"/>
                      <a:pt x="2854" y="150"/>
                      <a:pt x="2266" y="438"/>
                    </a:cubicBezTo>
                    <a:cubicBezTo>
                      <a:pt x="538" y="1321"/>
                      <a:pt x="0" y="2627"/>
                      <a:pt x="653" y="4394"/>
                    </a:cubicBezTo>
                    <a:lnTo>
                      <a:pt x="1229" y="6007"/>
                    </a:lnTo>
                    <a:lnTo>
                      <a:pt x="2362" y="5450"/>
                    </a:lnTo>
                    <a:lnTo>
                      <a:pt x="1748" y="3760"/>
                    </a:lnTo>
                    <a:cubicBezTo>
                      <a:pt x="1575" y="3376"/>
                      <a:pt x="1575" y="2915"/>
                      <a:pt x="1728" y="2512"/>
                    </a:cubicBezTo>
                    <a:cubicBezTo>
                      <a:pt x="1940" y="2089"/>
                      <a:pt x="2285" y="1744"/>
                      <a:pt x="2727" y="1552"/>
                    </a:cubicBezTo>
                    <a:cubicBezTo>
                      <a:pt x="3063" y="1384"/>
                      <a:pt x="3364" y="1303"/>
                      <a:pt x="3630" y="1303"/>
                    </a:cubicBezTo>
                    <a:cubicBezTo>
                      <a:pt x="3760" y="1303"/>
                      <a:pt x="3881" y="1322"/>
                      <a:pt x="3994" y="1360"/>
                    </a:cubicBezTo>
                    <a:cubicBezTo>
                      <a:pt x="4359" y="1532"/>
                      <a:pt x="4647" y="1840"/>
                      <a:pt x="4743" y="2243"/>
                    </a:cubicBezTo>
                    <a:lnTo>
                      <a:pt x="5127" y="3261"/>
                    </a:lnTo>
                    <a:cubicBezTo>
                      <a:pt x="5223" y="3530"/>
                      <a:pt x="5262" y="3818"/>
                      <a:pt x="5243" y="4086"/>
                    </a:cubicBezTo>
                    <a:cubicBezTo>
                      <a:pt x="5223" y="4259"/>
                      <a:pt x="5223" y="4413"/>
                      <a:pt x="5223" y="4528"/>
                    </a:cubicBezTo>
                    <a:cubicBezTo>
                      <a:pt x="5204" y="4663"/>
                      <a:pt x="5185" y="4835"/>
                      <a:pt x="5166" y="5066"/>
                    </a:cubicBezTo>
                    <a:cubicBezTo>
                      <a:pt x="5127" y="5296"/>
                      <a:pt x="5089" y="5469"/>
                      <a:pt x="5070" y="5584"/>
                    </a:cubicBezTo>
                    <a:cubicBezTo>
                      <a:pt x="5051" y="5700"/>
                      <a:pt x="5031" y="5892"/>
                      <a:pt x="4974" y="6141"/>
                    </a:cubicBezTo>
                    <a:cubicBezTo>
                      <a:pt x="4935" y="6410"/>
                      <a:pt x="4916" y="6583"/>
                      <a:pt x="4897" y="6660"/>
                    </a:cubicBezTo>
                    <a:lnTo>
                      <a:pt x="3706" y="13323"/>
                    </a:lnTo>
                    <a:lnTo>
                      <a:pt x="4129" y="14456"/>
                    </a:lnTo>
                    <a:lnTo>
                      <a:pt x="9525" y="11729"/>
                    </a:lnTo>
                    <a:lnTo>
                      <a:pt x="9103" y="10596"/>
                    </a:lnTo>
                    <a:lnTo>
                      <a:pt x="5070" y="12632"/>
                    </a:lnTo>
                    <a:lnTo>
                      <a:pt x="6049" y="7044"/>
                    </a:lnTo>
                    <a:cubicBezTo>
                      <a:pt x="6260" y="5853"/>
                      <a:pt x="6395" y="4931"/>
                      <a:pt x="6433" y="4298"/>
                    </a:cubicBezTo>
                    <a:cubicBezTo>
                      <a:pt x="6491" y="3760"/>
                      <a:pt x="6433" y="3222"/>
                      <a:pt x="6260" y="2723"/>
                    </a:cubicBezTo>
                    <a:lnTo>
                      <a:pt x="5915" y="1763"/>
                    </a:lnTo>
                    <a:cubicBezTo>
                      <a:pt x="5608" y="899"/>
                      <a:pt x="5147" y="361"/>
                      <a:pt x="4532" y="131"/>
                    </a:cubicBezTo>
                    <a:cubicBezTo>
                      <a:pt x="4318" y="44"/>
                      <a:pt x="4087" y="1"/>
                      <a:pt x="3840" y="1"/>
                    </a:cubicBezTo>
                    <a:close/>
                  </a:path>
                </a:pathLst>
              </a:custGeom>
              <a:solidFill>
                <a:srgbClr val="2226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07829DF-FA63-B324-F9AF-0FF33B9C2B09}"/>
                </a:ext>
              </a:extLst>
            </p:cNvPr>
            <p:cNvGrpSpPr/>
            <p:nvPr/>
          </p:nvGrpSpPr>
          <p:grpSpPr>
            <a:xfrm>
              <a:off x="66008" y="4143106"/>
              <a:ext cx="798599" cy="794743"/>
              <a:chOff x="4556712" y="1985707"/>
              <a:chExt cx="1589280" cy="1581607"/>
            </a:xfrm>
          </p:grpSpPr>
          <p:sp>
            <p:nvSpPr>
              <p:cNvPr id="61" name="Google Shape;392;p25">
                <a:extLst>
                  <a:ext uri="{FF2B5EF4-FFF2-40B4-BE49-F238E27FC236}">
                    <a16:creationId xmlns:a16="http://schemas.microsoft.com/office/drawing/2014/main" id="{9E39D3B0-AE55-9B95-E195-056556E541F8}"/>
                  </a:ext>
                </a:extLst>
              </p:cNvPr>
              <p:cNvSpPr/>
              <p:nvPr/>
            </p:nvSpPr>
            <p:spPr>
              <a:xfrm>
                <a:off x="5297509" y="1985707"/>
                <a:ext cx="107686" cy="62478"/>
              </a:xfrm>
              <a:custGeom>
                <a:avLst/>
                <a:gdLst/>
                <a:ahLst/>
                <a:cxnLst/>
                <a:rect l="l" t="t" r="r" b="b"/>
                <a:pathLst>
                  <a:path w="6722" h="3900" extrusionOk="0">
                    <a:moveTo>
                      <a:pt x="3361" y="1"/>
                    </a:moveTo>
                    <a:lnTo>
                      <a:pt x="0" y="1940"/>
                    </a:lnTo>
                    <a:lnTo>
                      <a:pt x="3380" y="3899"/>
                    </a:lnTo>
                    <a:lnTo>
                      <a:pt x="6722" y="1940"/>
                    </a:lnTo>
                    <a:lnTo>
                      <a:pt x="3361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93;p25">
                <a:extLst>
                  <a:ext uri="{FF2B5EF4-FFF2-40B4-BE49-F238E27FC236}">
                    <a16:creationId xmlns:a16="http://schemas.microsoft.com/office/drawing/2014/main" id="{ADD34C9B-D906-97E8-C7B3-034502E86519}"/>
                  </a:ext>
                </a:extLst>
              </p:cNvPr>
              <p:cNvSpPr/>
              <p:nvPr/>
            </p:nvSpPr>
            <p:spPr>
              <a:xfrm>
                <a:off x="5351336" y="2016786"/>
                <a:ext cx="794656" cy="1550528"/>
              </a:xfrm>
              <a:custGeom>
                <a:avLst/>
                <a:gdLst/>
                <a:ahLst/>
                <a:cxnLst/>
                <a:rect l="l" t="t" r="r" b="b"/>
                <a:pathLst>
                  <a:path w="49604" h="96787" extrusionOk="0">
                    <a:moveTo>
                      <a:pt x="3362" y="0"/>
                    </a:moveTo>
                    <a:lnTo>
                      <a:pt x="1" y="1959"/>
                    </a:lnTo>
                    <a:lnTo>
                      <a:pt x="1" y="96787"/>
                    </a:lnTo>
                    <a:lnTo>
                      <a:pt x="49604" y="68212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94;p25">
                <a:extLst>
                  <a:ext uri="{FF2B5EF4-FFF2-40B4-BE49-F238E27FC236}">
                    <a16:creationId xmlns:a16="http://schemas.microsoft.com/office/drawing/2014/main" id="{44B90914-3A0B-6020-D6F0-8C79749BF265}"/>
                  </a:ext>
                </a:extLst>
              </p:cNvPr>
              <p:cNvSpPr/>
              <p:nvPr/>
            </p:nvSpPr>
            <p:spPr>
              <a:xfrm>
                <a:off x="4556712" y="2016786"/>
                <a:ext cx="794640" cy="1550528"/>
              </a:xfrm>
              <a:custGeom>
                <a:avLst/>
                <a:gdLst/>
                <a:ahLst/>
                <a:cxnLst/>
                <a:rect l="l" t="t" r="r" b="b"/>
                <a:pathLst>
                  <a:path w="49603" h="96787" extrusionOk="0">
                    <a:moveTo>
                      <a:pt x="46357" y="0"/>
                    </a:moveTo>
                    <a:lnTo>
                      <a:pt x="0" y="68212"/>
                    </a:lnTo>
                    <a:lnTo>
                      <a:pt x="49603" y="96787"/>
                    </a:lnTo>
                    <a:lnTo>
                      <a:pt x="49603" y="1959"/>
                    </a:lnTo>
                    <a:lnTo>
                      <a:pt x="4635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00;p25">
                <a:extLst>
                  <a:ext uri="{FF2B5EF4-FFF2-40B4-BE49-F238E27FC236}">
                    <a16:creationId xmlns:a16="http://schemas.microsoft.com/office/drawing/2014/main" id="{D0841CFB-31A9-F666-4486-72EE7E1008BB}"/>
                  </a:ext>
                </a:extLst>
              </p:cNvPr>
              <p:cNvSpPr/>
              <p:nvPr/>
            </p:nvSpPr>
            <p:spPr>
              <a:xfrm>
                <a:off x="5568839" y="2909788"/>
                <a:ext cx="179376" cy="260485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16260" extrusionOk="0">
                    <a:moveTo>
                      <a:pt x="4530" y="0"/>
                    </a:moveTo>
                    <a:cubicBezTo>
                      <a:pt x="3979" y="0"/>
                      <a:pt x="3356" y="171"/>
                      <a:pt x="2651" y="524"/>
                    </a:cubicBezTo>
                    <a:cubicBezTo>
                      <a:pt x="635" y="1542"/>
                      <a:pt x="1" y="3097"/>
                      <a:pt x="750" y="5191"/>
                    </a:cubicBezTo>
                    <a:lnTo>
                      <a:pt x="1441" y="7111"/>
                    </a:lnTo>
                    <a:lnTo>
                      <a:pt x="2766" y="6439"/>
                    </a:lnTo>
                    <a:lnTo>
                      <a:pt x="2036" y="4442"/>
                    </a:lnTo>
                    <a:cubicBezTo>
                      <a:pt x="1844" y="3961"/>
                      <a:pt x="1844" y="3443"/>
                      <a:pt x="2036" y="2963"/>
                    </a:cubicBezTo>
                    <a:cubicBezTo>
                      <a:pt x="2267" y="2464"/>
                      <a:pt x="2689" y="2060"/>
                      <a:pt x="3208" y="1830"/>
                    </a:cubicBezTo>
                    <a:cubicBezTo>
                      <a:pt x="3602" y="1639"/>
                      <a:pt x="3954" y="1541"/>
                      <a:pt x="4264" y="1541"/>
                    </a:cubicBezTo>
                    <a:cubicBezTo>
                      <a:pt x="4422" y="1541"/>
                      <a:pt x="4569" y="1567"/>
                      <a:pt x="4706" y="1619"/>
                    </a:cubicBezTo>
                    <a:cubicBezTo>
                      <a:pt x="5147" y="1811"/>
                      <a:pt x="5474" y="2195"/>
                      <a:pt x="5608" y="2656"/>
                    </a:cubicBezTo>
                    <a:lnTo>
                      <a:pt x="6376" y="4768"/>
                    </a:lnTo>
                    <a:cubicBezTo>
                      <a:pt x="6549" y="5267"/>
                      <a:pt x="6568" y="5805"/>
                      <a:pt x="6415" y="6304"/>
                    </a:cubicBezTo>
                    <a:cubicBezTo>
                      <a:pt x="6261" y="6842"/>
                      <a:pt x="5877" y="7284"/>
                      <a:pt x="5378" y="7514"/>
                    </a:cubicBezTo>
                    <a:lnTo>
                      <a:pt x="3650" y="8378"/>
                    </a:lnTo>
                    <a:lnTo>
                      <a:pt x="4072" y="9492"/>
                    </a:lnTo>
                    <a:lnTo>
                      <a:pt x="5992" y="8532"/>
                    </a:lnTo>
                    <a:cubicBezTo>
                      <a:pt x="6222" y="8402"/>
                      <a:pt x="6477" y="8335"/>
                      <a:pt x="6734" y="8335"/>
                    </a:cubicBezTo>
                    <a:cubicBezTo>
                      <a:pt x="6972" y="8335"/>
                      <a:pt x="7211" y="8393"/>
                      <a:pt x="7433" y="8513"/>
                    </a:cubicBezTo>
                    <a:cubicBezTo>
                      <a:pt x="7855" y="8743"/>
                      <a:pt x="8201" y="9127"/>
                      <a:pt x="8354" y="9607"/>
                    </a:cubicBezTo>
                    <a:lnTo>
                      <a:pt x="9123" y="11720"/>
                    </a:lnTo>
                    <a:cubicBezTo>
                      <a:pt x="9334" y="12200"/>
                      <a:pt x="9315" y="12738"/>
                      <a:pt x="9103" y="13218"/>
                    </a:cubicBezTo>
                    <a:cubicBezTo>
                      <a:pt x="8854" y="13717"/>
                      <a:pt x="8412" y="14139"/>
                      <a:pt x="7874" y="14370"/>
                    </a:cubicBezTo>
                    <a:cubicBezTo>
                      <a:pt x="7453" y="14581"/>
                      <a:pt x="7076" y="14683"/>
                      <a:pt x="6745" y="14683"/>
                    </a:cubicBezTo>
                    <a:cubicBezTo>
                      <a:pt x="6593" y="14683"/>
                      <a:pt x="6451" y="14662"/>
                      <a:pt x="6319" y="14620"/>
                    </a:cubicBezTo>
                    <a:cubicBezTo>
                      <a:pt x="5858" y="14447"/>
                      <a:pt x="5512" y="14063"/>
                      <a:pt x="5378" y="13602"/>
                    </a:cubicBezTo>
                    <a:lnTo>
                      <a:pt x="4667" y="11605"/>
                    </a:lnTo>
                    <a:lnTo>
                      <a:pt x="3342" y="12277"/>
                    </a:lnTo>
                    <a:lnTo>
                      <a:pt x="4034" y="14197"/>
                    </a:lnTo>
                    <a:cubicBezTo>
                      <a:pt x="4542" y="15568"/>
                      <a:pt x="5343" y="16260"/>
                      <a:pt x="6445" y="16260"/>
                    </a:cubicBezTo>
                    <a:cubicBezTo>
                      <a:pt x="7009" y="16260"/>
                      <a:pt x="7652" y="16078"/>
                      <a:pt x="8374" y="15714"/>
                    </a:cubicBezTo>
                    <a:cubicBezTo>
                      <a:pt x="10505" y="14639"/>
                      <a:pt x="11197" y="13045"/>
                      <a:pt x="10428" y="10952"/>
                    </a:cubicBezTo>
                    <a:lnTo>
                      <a:pt x="9699" y="8935"/>
                    </a:lnTo>
                    <a:cubicBezTo>
                      <a:pt x="9262" y="7759"/>
                      <a:pt x="8590" y="7171"/>
                      <a:pt x="7657" y="7171"/>
                    </a:cubicBezTo>
                    <a:cubicBezTo>
                      <a:pt x="7523" y="7171"/>
                      <a:pt x="7385" y="7183"/>
                      <a:pt x="7241" y="7207"/>
                    </a:cubicBezTo>
                    <a:cubicBezTo>
                      <a:pt x="8009" y="6400"/>
                      <a:pt x="8162" y="5363"/>
                      <a:pt x="7701" y="4096"/>
                    </a:cubicBezTo>
                    <a:lnTo>
                      <a:pt x="6972" y="2060"/>
                    </a:lnTo>
                    <a:cubicBezTo>
                      <a:pt x="6607" y="1062"/>
                      <a:pt x="6050" y="428"/>
                      <a:pt x="5339" y="140"/>
                    </a:cubicBezTo>
                    <a:cubicBezTo>
                      <a:pt x="5088" y="47"/>
                      <a:pt x="4819" y="0"/>
                      <a:pt x="4530" y="0"/>
                    </a:cubicBezTo>
                    <a:close/>
                  </a:path>
                </a:pathLst>
              </a:custGeom>
              <a:solidFill>
                <a:srgbClr val="1719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Vision &amp; Mission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grpSp>
        <p:nvGrpSpPr>
          <p:cNvPr id="2" name="Google Shape;311;p24">
            <a:extLst>
              <a:ext uri="{FF2B5EF4-FFF2-40B4-BE49-F238E27FC236}">
                <a16:creationId xmlns:a16="http://schemas.microsoft.com/office/drawing/2014/main" id="{B4DD7383-6314-8A71-98D6-8794C3CEBC6C}"/>
              </a:ext>
            </a:extLst>
          </p:cNvPr>
          <p:cNvGrpSpPr/>
          <p:nvPr/>
        </p:nvGrpSpPr>
        <p:grpSpPr>
          <a:xfrm>
            <a:off x="6377404" y="946372"/>
            <a:ext cx="403913" cy="356694"/>
            <a:chOff x="1802075" y="1136925"/>
            <a:chExt cx="3817700" cy="3371400"/>
          </a:xfrm>
        </p:grpSpPr>
        <p:sp>
          <p:nvSpPr>
            <p:cNvPr id="3" name="Google Shape;312;p24">
              <a:extLst>
                <a:ext uri="{FF2B5EF4-FFF2-40B4-BE49-F238E27FC236}">
                  <a16:creationId xmlns:a16="http://schemas.microsoft.com/office/drawing/2014/main" id="{6A5F85BF-5EDB-D578-CD61-B58438EEFB80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3;p24">
              <a:extLst>
                <a:ext uri="{FF2B5EF4-FFF2-40B4-BE49-F238E27FC236}">
                  <a16:creationId xmlns:a16="http://schemas.microsoft.com/office/drawing/2014/main" id="{D59E1E3B-C890-057A-4327-F602CA5D1372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4;p24">
              <a:extLst>
                <a:ext uri="{FF2B5EF4-FFF2-40B4-BE49-F238E27FC236}">
                  <a16:creationId xmlns:a16="http://schemas.microsoft.com/office/drawing/2014/main" id="{18C981A4-3A60-09CC-AA55-3363C35CB56E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5;p24">
              <a:extLst>
                <a:ext uri="{FF2B5EF4-FFF2-40B4-BE49-F238E27FC236}">
                  <a16:creationId xmlns:a16="http://schemas.microsoft.com/office/drawing/2014/main" id="{18B53A9B-525F-4220-0A63-DEF4D5719A59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6;p24">
              <a:extLst>
                <a:ext uri="{FF2B5EF4-FFF2-40B4-BE49-F238E27FC236}">
                  <a16:creationId xmlns:a16="http://schemas.microsoft.com/office/drawing/2014/main" id="{6F1B2B38-DE86-F3EB-ECB1-699D8D84C0EF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;p24">
              <a:extLst>
                <a:ext uri="{FF2B5EF4-FFF2-40B4-BE49-F238E27FC236}">
                  <a16:creationId xmlns:a16="http://schemas.microsoft.com/office/drawing/2014/main" id="{1EF6FC8A-52C1-D75C-59A0-A4D6764AE66C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8;p24">
              <a:extLst>
                <a:ext uri="{FF2B5EF4-FFF2-40B4-BE49-F238E27FC236}">
                  <a16:creationId xmlns:a16="http://schemas.microsoft.com/office/drawing/2014/main" id="{BC929880-D374-545B-ACE4-8F9E6666A75D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350;p24">
            <a:extLst>
              <a:ext uri="{FF2B5EF4-FFF2-40B4-BE49-F238E27FC236}">
                <a16:creationId xmlns:a16="http://schemas.microsoft.com/office/drawing/2014/main" id="{1A50F8B0-F233-1402-C683-1E575633EF8F}"/>
              </a:ext>
            </a:extLst>
          </p:cNvPr>
          <p:cNvGrpSpPr/>
          <p:nvPr/>
        </p:nvGrpSpPr>
        <p:grpSpPr>
          <a:xfrm>
            <a:off x="2313949" y="734282"/>
            <a:ext cx="296051" cy="527032"/>
            <a:chOff x="2390675" y="509525"/>
            <a:chExt cx="2636250" cy="4693075"/>
          </a:xfrm>
        </p:grpSpPr>
        <p:sp>
          <p:nvSpPr>
            <p:cNvPr id="42" name="Google Shape;351;p24">
              <a:extLst>
                <a:ext uri="{FF2B5EF4-FFF2-40B4-BE49-F238E27FC236}">
                  <a16:creationId xmlns:a16="http://schemas.microsoft.com/office/drawing/2014/main" id="{F559E7AB-983A-C653-FFB2-11692F6976EC}"/>
                </a:ext>
              </a:extLst>
            </p:cNvPr>
            <p:cNvSpPr/>
            <p:nvPr/>
          </p:nvSpPr>
          <p:spPr>
            <a:xfrm>
              <a:off x="2390675" y="1802775"/>
              <a:ext cx="2542025" cy="3399575"/>
            </a:xfrm>
            <a:custGeom>
              <a:avLst/>
              <a:gdLst/>
              <a:ahLst/>
              <a:cxnLst/>
              <a:rect l="l" t="t" r="r" b="b"/>
              <a:pathLst>
                <a:path w="101681" h="135983" extrusionOk="0">
                  <a:moveTo>
                    <a:pt x="67216" y="1"/>
                  </a:moveTo>
                  <a:cubicBezTo>
                    <a:pt x="66862" y="1"/>
                    <a:pt x="66490" y="103"/>
                    <a:pt x="66055" y="352"/>
                  </a:cubicBezTo>
                  <a:lnTo>
                    <a:pt x="44482" y="12915"/>
                  </a:lnTo>
                  <a:cubicBezTo>
                    <a:pt x="42652" y="13969"/>
                    <a:pt x="41178" y="16808"/>
                    <a:pt x="41178" y="19243"/>
                  </a:cubicBezTo>
                  <a:lnTo>
                    <a:pt x="41178" y="42352"/>
                  </a:lnTo>
                  <a:lnTo>
                    <a:pt x="23947" y="52293"/>
                  </a:lnTo>
                  <a:cubicBezTo>
                    <a:pt x="22117" y="53348"/>
                    <a:pt x="20644" y="56186"/>
                    <a:pt x="20644" y="58621"/>
                  </a:cubicBezTo>
                  <a:lnTo>
                    <a:pt x="20644" y="81731"/>
                  </a:lnTo>
                  <a:lnTo>
                    <a:pt x="3304" y="91734"/>
                  </a:lnTo>
                  <a:cubicBezTo>
                    <a:pt x="1474" y="92789"/>
                    <a:pt x="0" y="95627"/>
                    <a:pt x="0" y="98062"/>
                  </a:cubicBezTo>
                  <a:lnTo>
                    <a:pt x="0" y="116751"/>
                  </a:lnTo>
                  <a:cubicBezTo>
                    <a:pt x="0" y="117821"/>
                    <a:pt x="295" y="118628"/>
                    <a:pt x="776" y="119109"/>
                  </a:cubicBezTo>
                  <a:lnTo>
                    <a:pt x="33361" y="135704"/>
                  </a:lnTo>
                  <a:cubicBezTo>
                    <a:pt x="33638" y="135886"/>
                    <a:pt x="33959" y="135983"/>
                    <a:pt x="34311" y="135983"/>
                  </a:cubicBezTo>
                  <a:cubicBezTo>
                    <a:pt x="34710" y="135983"/>
                    <a:pt x="35149" y="135859"/>
                    <a:pt x="35610" y="135595"/>
                  </a:cubicBezTo>
                  <a:lnTo>
                    <a:pt x="96190" y="100497"/>
                  </a:lnTo>
                  <a:cubicBezTo>
                    <a:pt x="99230" y="98760"/>
                    <a:pt x="101681" y="94076"/>
                    <a:pt x="101681" y="90028"/>
                  </a:cubicBezTo>
                  <a:lnTo>
                    <a:pt x="101681" y="19196"/>
                  </a:lnTo>
                  <a:cubicBezTo>
                    <a:pt x="101681" y="17800"/>
                    <a:pt x="101200" y="16854"/>
                    <a:pt x="100440" y="16482"/>
                  </a:cubicBezTo>
                  <a:lnTo>
                    <a:pt x="68459" y="352"/>
                  </a:lnTo>
                  <a:cubicBezTo>
                    <a:pt x="68023" y="142"/>
                    <a:pt x="67632" y="1"/>
                    <a:pt x="67216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2;p24">
              <a:extLst>
                <a:ext uri="{FF2B5EF4-FFF2-40B4-BE49-F238E27FC236}">
                  <a16:creationId xmlns:a16="http://schemas.microsoft.com/office/drawing/2014/main" id="{BF821DA9-86EE-854E-A7DB-E871982E770C}"/>
                </a:ext>
              </a:extLst>
            </p:cNvPr>
            <p:cNvSpPr/>
            <p:nvPr/>
          </p:nvSpPr>
          <p:spPr>
            <a:xfrm>
              <a:off x="3198325" y="2210150"/>
              <a:ext cx="1734375" cy="2992450"/>
            </a:xfrm>
            <a:custGeom>
              <a:avLst/>
              <a:gdLst/>
              <a:ahLst/>
              <a:cxnLst/>
              <a:rect l="l" t="t" r="r" b="b"/>
              <a:pathLst>
                <a:path w="69375" h="119698" extrusionOk="0">
                  <a:moveTo>
                    <a:pt x="67390" y="0"/>
                  </a:moveTo>
                  <a:cubicBezTo>
                    <a:pt x="66986" y="0"/>
                    <a:pt x="66541" y="130"/>
                    <a:pt x="66071" y="404"/>
                  </a:cubicBezTo>
                  <a:lnTo>
                    <a:pt x="44482" y="12967"/>
                  </a:lnTo>
                  <a:cubicBezTo>
                    <a:pt x="42652" y="14021"/>
                    <a:pt x="41163" y="16860"/>
                    <a:pt x="41163" y="19295"/>
                  </a:cubicBezTo>
                  <a:lnTo>
                    <a:pt x="41163" y="42404"/>
                  </a:lnTo>
                  <a:lnTo>
                    <a:pt x="23947" y="52346"/>
                  </a:lnTo>
                  <a:cubicBezTo>
                    <a:pt x="22117" y="53400"/>
                    <a:pt x="20628" y="56239"/>
                    <a:pt x="20628" y="58674"/>
                  </a:cubicBezTo>
                  <a:lnTo>
                    <a:pt x="20628" y="81783"/>
                  </a:lnTo>
                  <a:lnTo>
                    <a:pt x="3304" y="91786"/>
                  </a:lnTo>
                  <a:cubicBezTo>
                    <a:pt x="1474" y="92841"/>
                    <a:pt x="1" y="95664"/>
                    <a:pt x="1" y="98114"/>
                  </a:cubicBezTo>
                  <a:lnTo>
                    <a:pt x="1" y="116803"/>
                  </a:lnTo>
                  <a:cubicBezTo>
                    <a:pt x="1" y="118616"/>
                    <a:pt x="826" y="119698"/>
                    <a:pt x="2002" y="119698"/>
                  </a:cubicBezTo>
                  <a:cubicBezTo>
                    <a:pt x="2406" y="119698"/>
                    <a:pt x="2852" y="119570"/>
                    <a:pt x="3320" y="119300"/>
                  </a:cubicBezTo>
                  <a:lnTo>
                    <a:pt x="63900" y="84202"/>
                  </a:lnTo>
                  <a:cubicBezTo>
                    <a:pt x="66924" y="82465"/>
                    <a:pt x="69375" y="77781"/>
                    <a:pt x="69375" y="73733"/>
                  </a:cubicBezTo>
                  <a:lnTo>
                    <a:pt x="69375" y="2901"/>
                  </a:lnTo>
                  <a:cubicBezTo>
                    <a:pt x="69375" y="1090"/>
                    <a:pt x="68560" y="0"/>
                    <a:pt x="67390" y="0"/>
                  </a:cubicBezTo>
                  <a:close/>
                </a:path>
              </a:pathLst>
            </a:custGeom>
            <a:solidFill>
              <a:srgbClr val="B2D2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3;p24">
              <a:extLst>
                <a:ext uri="{FF2B5EF4-FFF2-40B4-BE49-F238E27FC236}">
                  <a16:creationId xmlns:a16="http://schemas.microsoft.com/office/drawing/2014/main" id="{33917FA9-45BE-AE61-6302-90EC7E8C358C}"/>
                </a:ext>
              </a:extLst>
            </p:cNvPr>
            <p:cNvSpPr/>
            <p:nvPr/>
          </p:nvSpPr>
          <p:spPr>
            <a:xfrm>
              <a:off x="2390675" y="3846025"/>
              <a:ext cx="1323375" cy="817000"/>
            </a:xfrm>
            <a:custGeom>
              <a:avLst/>
              <a:gdLst/>
              <a:ahLst/>
              <a:cxnLst/>
              <a:rect l="l" t="t" r="r" b="b"/>
              <a:pathLst>
                <a:path w="52935" h="32680" extrusionOk="0">
                  <a:moveTo>
                    <a:pt x="20644" y="1"/>
                  </a:moveTo>
                  <a:lnTo>
                    <a:pt x="3304" y="10004"/>
                  </a:lnTo>
                  <a:cubicBezTo>
                    <a:pt x="1474" y="11059"/>
                    <a:pt x="0" y="13897"/>
                    <a:pt x="0" y="16332"/>
                  </a:cubicBezTo>
                  <a:lnTo>
                    <a:pt x="32307" y="32679"/>
                  </a:lnTo>
                  <a:cubicBezTo>
                    <a:pt x="32307" y="30229"/>
                    <a:pt x="33780" y="27406"/>
                    <a:pt x="35610" y="26351"/>
                  </a:cubicBezTo>
                  <a:lnTo>
                    <a:pt x="52934" y="16348"/>
                  </a:lnTo>
                  <a:lnTo>
                    <a:pt x="20644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4;p24">
              <a:extLst>
                <a:ext uri="{FF2B5EF4-FFF2-40B4-BE49-F238E27FC236}">
                  <a16:creationId xmlns:a16="http://schemas.microsoft.com/office/drawing/2014/main" id="{41903CC3-248A-5484-394D-EF5655226323}"/>
                </a:ext>
              </a:extLst>
            </p:cNvPr>
            <p:cNvSpPr/>
            <p:nvPr/>
          </p:nvSpPr>
          <p:spPr>
            <a:xfrm>
              <a:off x="2906750" y="2861550"/>
              <a:ext cx="1320650" cy="815050"/>
            </a:xfrm>
            <a:custGeom>
              <a:avLst/>
              <a:gdLst/>
              <a:ahLst/>
              <a:cxnLst/>
              <a:rect l="l" t="t" r="r" b="b"/>
              <a:pathLst>
                <a:path w="52826" h="32602" extrusionOk="0">
                  <a:moveTo>
                    <a:pt x="20535" y="1"/>
                  </a:moveTo>
                  <a:lnTo>
                    <a:pt x="3304" y="9942"/>
                  </a:lnTo>
                  <a:cubicBezTo>
                    <a:pt x="1474" y="10997"/>
                    <a:pt x="1" y="13835"/>
                    <a:pt x="1" y="16270"/>
                  </a:cubicBezTo>
                  <a:lnTo>
                    <a:pt x="32307" y="32602"/>
                  </a:lnTo>
                  <a:cubicBezTo>
                    <a:pt x="32291" y="30167"/>
                    <a:pt x="33780" y="27344"/>
                    <a:pt x="35610" y="26290"/>
                  </a:cubicBezTo>
                  <a:lnTo>
                    <a:pt x="52826" y="16348"/>
                  </a:lnTo>
                  <a:lnTo>
                    <a:pt x="2053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5;p24">
              <a:extLst>
                <a:ext uri="{FF2B5EF4-FFF2-40B4-BE49-F238E27FC236}">
                  <a16:creationId xmlns:a16="http://schemas.microsoft.com/office/drawing/2014/main" id="{741E6843-BE1B-E476-789E-B366B9246A29}"/>
                </a:ext>
              </a:extLst>
            </p:cNvPr>
            <p:cNvSpPr/>
            <p:nvPr/>
          </p:nvSpPr>
          <p:spPr>
            <a:xfrm>
              <a:off x="3419725" y="1802400"/>
              <a:ext cx="1481975" cy="889750"/>
            </a:xfrm>
            <a:custGeom>
              <a:avLst/>
              <a:gdLst/>
              <a:ahLst/>
              <a:cxnLst/>
              <a:rect l="l" t="t" r="r" b="b"/>
              <a:pathLst>
                <a:path w="59279" h="35590" extrusionOk="0">
                  <a:moveTo>
                    <a:pt x="26054" y="0"/>
                  </a:moveTo>
                  <a:cubicBezTo>
                    <a:pt x="25700" y="0"/>
                    <a:pt x="25328" y="102"/>
                    <a:pt x="24893" y="351"/>
                  </a:cubicBezTo>
                  <a:lnTo>
                    <a:pt x="3320" y="12930"/>
                  </a:lnTo>
                  <a:cubicBezTo>
                    <a:pt x="1490" y="13984"/>
                    <a:pt x="1" y="16807"/>
                    <a:pt x="1" y="19258"/>
                  </a:cubicBezTo>
                  <a:lnTo>
                    <a:pt x="32307" y="35589"/>
                  </a:lnTo>
                  <a:cubicBezTo>
                    <a:pt x="32307" y="33154"/>
                    <a:pt x="33796" y="30331"/>
                    <a:pt x="35626" y="29277"/>
                  </a:cubicBezTo>
                  <a:lnTo>
                    <a:pt x="57200" y="16714"/>
                  </a:lnTo>
                  <a:cubicBezTo>
                    <a:pt x="57670" y="16437"/>
                    <a:pt x="58113" y="16309"/>
                    <a:pt x="58516" y="16309"/>
                  </a:cubicBezTo>
                  <a:cubicBezTo>
                    <a:pt x="58790" y="16309"/>
                    <a:pt x="59046" y="16368"/>
                    <a:pt x="59278" y="16481"/>
                  </a:cubicBezTo>
                  <a:lnTo>
                    <a:pt x="27297" y="351"/>
                  </a:lnTo>
                  <a:cubicBezTo>
                    <a:pt x="26861" y="142"/>
                    <a:pt x="26470" y="0"/>
                    <a:pt x="26054" y="0"/>
                  </a:cubicBez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6;p24">
              <a:extLst>
                <a:ext uri="{FF2B5EF4-FFF2-40B4-BE49-F238E27FC236}">
                  <a16:creationId xmlns:a16="http://schemas.microsoft.com/office/drawing/2014/main" id="{611DECF4-E30A-7AA7-929D-377D976669D4}"/>
                </a:ext>
              </a:extLst>
            </p:cNvPr>
            <p:cNvSpPr/>
            <p:nvPr/>
          </p:nvSpPr>
          <p:spPr>
            <a:xfrm>
              <a:off x="4160700" y="509525"/>
              <a:ext cx="866225" cy="12520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7;p24">
              <a:extLst>
                <a:ext uri="{FF2B5EF4-FFF2-40B4-BE49-F238E27FC236}">
                  <a16:creationId xmlns:a16="http://schemas.microsoft.com/office/drawing/2014/main" id="{A985ECAA-22C0-CC6B-38CB-1952052AED83}"/>
                </a:ext>
              </a:extLst>
            </p:cNvPr>
            <p:cNvSpPr/>
            <p:nvPr/>
          </p:nvSpPr>
          <p:spPr>
            <a:xfrm>
              <a:off x="4107200" y="951175"/>
              <a:ext cx="107425" cy="135012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AA71B81-3051-8340-7BB0-C27381966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597391"/>
              </p:ext>
            </p:extLst>
          </p:nvPr>
        </p:nvGraphicFramePr>
        <p:xfrm>
          <a:off x="661549" y="1496375"/>
          <a:ext cx="3600851" cy="2742608"/>
        </p:xfrm>
        <a:graphic>
          <a:graphicData uri="http://schemas.openxmlformats.org/drawingml/2006/table">
            <a:tbl>
              <a:tblPr/>
              <a:tblGrid>
                <a:gridCol w="3600851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</a:tblGrid>
              <a:tr h="85646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D0F09F"/>
                          </a:solidFill>
                          <a:effectLst/>
                          <a:latin typeface="Montserrat SemiBold" pitchFamily="2" charset="0"/>
                          <a:ea typeface="+mn-ea"/>
                          <a:cs typeface="+mn-cs"/>
                          <a:sym typeface="Arial"/>
                        </a:rPr>
                        <a:t>Our Vision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1886143">
                <a:tc>
                  <a:txBody>
                    <a:bodyPr/>
                    <a:lstStyle/>
                    <a:p>
                      <a:pPr marL="115888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Positively </a:t>
                      </a:r>
                      <a:r>
                        <a:rPr lang="en-US" sz="11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impact people's behavior and study habits</a:t>
                      </a: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, and become top providers of </a:t>
                      </a:r>
                      <a:r>
                        <a:rPr lang="en-US" sz="11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effective working and learning digital solutions.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9DDEF00-5FB9-3198-640A-C0ADF4D7D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9382857"/>
              </p:ext>
            </p:extLst>
          </p:nvPr>
        </p:nvGraphicFramePr>
        <p:xfrm>
          <a:off x="4676269" y="1496376"/>
          <a:ext cx="3806182" cy="2742608"/>
        </p:xfrm>
        <a:graphic>
          <a:graphicData uri="http://schemas.openxmlformats.org/drawingml/2006/table">
            <a:tbl>
              <a:tblPr/>
              <a:tblGrid>
                <a:gridCol w="3806182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</a:tblGrid>
              <a:tr h="81932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D0F09F"/>
                          </a:solidFill>
                          <a:effectLst/>
                          <a:latin typeface="Montserrat SemiBold" pitchFamily="2" charset="0"/>
                          <a:ea typeface="+mn-ea"/>
                          <a:cs typeface="+mn-cs"/>
                          <a:sym typeface="Arial"/>
                        </a:rPr>
                        <a:t>Our Mission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1923287">
                <a:tc>
                  <a:txBody>
                    <a:bodyPr/>
                    <a:lstStyle/>
                    <a:p>
                      <a:pPr marL="115888" indent="0" rtl="0" font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 mpower the "rapid and lean" concept;</a:t>
                      </a:r>
                    </a:p>
                    <a:p>
                      <a:pPr marL="115888" indent="0" rtl="0" fontAlgn="ctr">
                        <a:lnSpc>
                          <a:spcPct val="150000"/>
                        </a:lnSpc>
                      </a:pP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 provide a </a:t>
                      </a:r>
                      <a:r>
                        <a:rPr lang="en-US" sz="11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comprehensive and user-friendly learning platform</a:t>
                      </a: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, Tetu, that incorporates innovative technology, interactive features, and engaging content to </a:t>
                      </a:r>
                      <a:r>
                        <a:rPr lang="en-US" sz="11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enhance the learning experience</a:t>
                      </a: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en-US" sz="11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foster continuous development.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</a:tbl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94C784CE-AB93-0E2A-380E-8C806B189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01088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Problems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953409" y="746456"/>
            <a:ext cx="6027618" cy="9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Many documents are in the form of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digital asset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Read lots of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separate resources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vi-VN" sz="1100">
                <a:solidFill>
                  <a:schemeClr val="bg1"/>
                </a:solidFill>
                <a:latin typeface="Montserrat" panose="00000500000000000000" pitchFamily="2" charset="0"/>
              </a:rPr>
              <a:t>to get deeper understanding or find ideas</a:t>
            </a:r>
            <a:endParaRPr lang="en-US" sz="11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vi-VN" sz="1100">
                <a:solidFill>
                  <a:schemeClr val="bg1"/>
                </a:solidFill>
                <a:latin typeface="Montserrat" panose="00000500000000000000" pitchFamily="2" charset="0"/>
              </a:rPr>
              <a:t>Diffuse ways of learning language through articles/news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Demand to take note</a:t>
            </a:r>
            <a:r>
              <a:rPr lang="vi-VN" sz="1100">
                <a:solidFill>
                  <a:schemeClr val="bg1"/>
                </a:solidFill>
                <a:latin typeface="Montserrat" panose="00000500000000000000" pitchFamily="2" charset="0"/>
              </a:rPr>
              <a:t> and easily review</a:t>
            </a:r>
            <a:endParaRPr lang="en-US" sz="110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AA3D5F-A806-BB31-BB82-C8A2F497B456}"/>
              </a:ext>
            </a:extLst>
          </p:cNvPr>
          <p:cNvCxnSpPr>
            <a:cxnSpLocks/>
          </p:cNvCxnSpPr>
          <p:nvPr/>
        </p:nvCxnSpPr>
        <p:spPr>
          <a:xfrm>
            <a:off x="-152400" y="1818976"/>
            <a:ext cx="9296400" cy="0"/>
          </a:xfrm>
          <a:prstGeom prst="line">
            <a:avLst/>
          </a:prstGeom>
          <a:ln>
            <a:solidFill>
              <a:srgbClr val="496B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1034F1C-2CB6-FDD1-6A93-D6F4C7E4BD2A}"/>
              </a:ext>
            </a:extLst>
          </p:cNvPr>
          <p:cNvGrpSpPr/>
          <p:nvPr/>
        </p:nvGrpSpPr>
        <p:grpSpPr>
          <a:xfrm>
            <a:off x="1313609" y="3543022"/>
            <a:ext cx="7837826" cy="481945"/>
            <a:chOff x="701609" y="3489391"/>
            <a:chExt cx="7837826" cy="48194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FF4922D-089D-CEBC-D00E-A1C978CC0669}"/>
                </a:ext>
              </a:extLst>
            </p:cNvPr>
            <p:cNvGrpSpPr/>
            <p:nvPr/>
          </p:nvGrpSpPr>
          <p:grpSpPr>
            <a:xfrm>
              <a:off x="1341409" y="3489391"/>
              <a:ext cx="7198026" cy="481945"/>
              <a:chOff x="1341409" y="3518161"/>
              <a:chExt cx="7198026" cy="48194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1BE8F5-5DDB-02F8-F645-BE137645AAD1}"/>
                  </a:ext>
                </a:extLst>
              </p:cNvPr>
              <p:cNvSpPr txBox="1"/>
              <p:nvPr/>
            </p:nvSpPr>
            <p:spPr>
              <a:xfrm>
                <a:off x="1341409" y="3518161"/>
                <a:ext cx="465311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>
                    <a:solidFill>
                      <a:srgbClr val="77BE9C"/>
                    </a:solidFill>
                  </a:rPr>
                  <a:t>Time-consuming and boring learning process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6A5486-134D-FB1F-45B7-444327733B93}"/>
                  </a:ext>
                </a:extLst>
              </p:cNvPr>
              <p:cNvSpPr txBox="1"/>
              <p:nvPr/>
            </p:nvSpPr>
            <p:spPr>
              <a:xfrm>
                <a:off x="1341409" y="3738496"/>
                <a:ext cx="719802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>
                    <a:solidFill>
                      <a:schemeClr val="bg1">
                        <a:lumMod val="75000"/>
                      </a:schemeClr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vi-VN"/>
                  <a:t>Spend lots of time to figure out how to manage learning material</a:t>
                </a:r>
                <a:endParaRPr lang="en-US"/>
              </a:p>
            </p:txBody>
          </p:sp>
        </p:grpSp>
        <p:grpSp>
          <p:nvGrpSpPr>
            <p:cNvPr id="43" name="Google Shape;8572;p48">
              <a:extLst>
                <a:ext uri="{FF2B5EF4-FFF2-40B4-BE49-F238E27FC236}">
                  <a16:creationId xmlns:a16="http://schemas.microsoft.com/office/drawing/2014/main" id="{E49FD60D-93DC-B1D1-86EB-14D761DDF56A}"/>
                </a:ext>
              </a:extLst>
            </p:cNvPr>
            <p:cNvGrpSpPr/>
            <p:nvPr/>
          </p:nvGrpSpPr>
          <p:grpSpPr>
            <a:xfrm>
              <a:off x="701609" y="3564517"/>
              <a:ext cx="329068" cy="331693"/>
              <a:chOff x="1777925" y="1953700"/>
              <a:chExt cx="294600" cy="296950"/>
            </a:xfrm>
            <a:solidFill>
              <a:srgbClr val="77BE9C"/>
            </a:solidFill>
          </p:grpSpPr>
          <p:sp>
            <p:nvSpPr>
              <p:cNvPr id="44" name="Google Shape;8573;p48">
                <a:extLst>
                  <a:ext uri="{FF2B5EF4-FFF2-40B4-BE49-F238E27FC236}">
                    <a16:creationId xmlns:a16="http://schemas.microsoft.com/office/drawing/2014/main" id="{C08657D0-210B-311A-33DB-E10015A9B15B}"/>
                  </a:ext>
                </a:extLst>
              </p:cNvPr>
              <p:cNvSpPr/>
              <p:nvPr/>
            </p:nvSpPr>
            <p:spPr>
              <a:xfrm>
                <a:off x="1794450" y="2052125"/>
                <a:ext cx="278075" cy="198525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7941" extrusionOk="0">
                    <a:moveTo>
                      <a:pt x="10545" y="1"/>
                    </a:moveTo>
                    <a:cubicBezTo>
                      <a:pt x="10499" y="1"/>
                      <a:pt x="10449" y="11"/>
                      <a:pt x="10397" y="33"/>
                    </a:cubicBezTo>
                    <a:cubicBezTo>
                      <a:pt x="10208" y="64"/>
                      <a:pt x="10145" y="253"/>
                      <a:pt x="10177" y="474"/>
                    </a:cubicBezTo>
                    <a:cubicBezTo>
                      <a:pt x="10334" y="1009"/>
                      <a:pt x="10460" y="1514"/>
                      <a:pt x="10460" y="1986"/>
                    </a:cubicBezTo>
                    <a:cubicBezTo>
                      <a:pt x="10460" y="4885"/>
                      <a:pt x="8129" y="7247"/>
                      <a:pt x="5199" y="7247"/>
                    </a:cubicBezTo>
                    <a:cubicBezTo>
                      <a:pt x="3561" y="7247"/>
                      <a:pt x="2017" y="6460"/>
                      <a:pt x="1040" y="5137"/>
                    </a:cubicBezTo>
                    <a:lnTo>
                      <a:pt x="1734" y="5137"/>
                    </a:lnTo>
                    <a:cubicBezTo>
                      <a:pt x="1954" y="5137"/>
                      <a:pt x="2112" y="4979"/>
                      <a:pt x="2112" y="4790"/>
                    </a:cubicBezTo>
                    <a:cubicBezTo>
                      <a:pt x="2112" y="4601"/>
                      <a:pt x="1954" y="4444"/>
                      <a:pt x="1734" y="4444"/>
                    </a:cubicBezTo>
                    <a:lnTo>
                      <a:pt x="379" y="4444"/>
                    </a:lnTo>
                    <a:cubicBezTo>
                      <a:pt x="158" y="4444"/>
                      <a:pt x="1" y="4601"/>
                      <a:pt x="1" y="4790"/>
                    </a:cubicBezTo>
                    <a:lnTo>
                      <a:pt x="1" y="6176"/>
                    </a:lnTo>
                    <a:cubicBezTo>
                      <a:pt x="1" y="6365"/>
                      <a:pt x="158" y="6523"/>
                      <a:pt x="379" y="6523"/>
                    </a:cubicBezTo>
                    <a:cubicBezTo>
                      <a:pt x="568" y="6523"/>
                      <a:pt x="725" y="6365"/>
                      <a:pt x="725" y="6176"/>
                    </a:cubicBezTo>
                    <a:lnTo>
                      <a:pt x="725" y="5830"/>
                    </a:lnTo>
                    <a:cubicBezTo>
                      <a:pt x="1860" y="7184"/>
                      <a:pt x="3529" y="7941"/>
                      <a:pt x="5199" y="7941"/>
                    </a:cubicBezTo>
                    <a:cubicBezTo>
                      <a:pt x="8476" y="7941"/>
                      <a:pt x="11122" y="5294"/>
                      <a:pt x="11122" y="2049"/>
                    </a:cubicBezTo>
                    <a:cubicBezTo>
                      <a:pt x="11122" y="1482"/>
                      <a:pt x="11028" y="883"/>
                      <a:pt x="10839" y="253"/>
                    </a:cubicBezTo>
                    <a:cubicBezTo>
                      <a:pt x="10814" y="109"/>
                      <a:pt x="10698" y="1"/>
                      <a:pt x="105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574;p48">
                <a:extLst>
                  <a:ext uri="{FF2B5EF4-FFF2-40B4-BE49-F238E27FC236}">
                    <a16:creationId xmlns:a16="http://schemas.microsoft.com/office/drawing/2014/main" id="{F7875300-6AA9-925B-2B16-FC4B6D1EA5B2}"/>
                  </a:ext>
                </a:extLst>
              </p:cNvPr>
              <p:cNvSpPr/>
              <p:nvPr/>
            </p:nvSpPr>
            <p:spPr>
              <a:xfrm>
                <a:off x="1777925" y="1953700"/>
                <a:ext cx="278050" cy="198675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7947" extrusionOk="0">
                    <a:moveTo>
                      <a:pt x="5892" y="0"/>
                    </a:moveTo>
                    <a:cubicBezTo>
                      <a:pt x="2647" y="0"/>
                      <a:pt x="0" y="2615"/>
                      <a:pt x="0" y="5892"/>
                    </a:cubicBezTo>
                    <a:cubicBezTo>
                      <a:pt x="0" y="6459"/>
                      <a:pt x="63" y="7026"/>
                      <a:pt x="284" y="7656"/>
                    </a:cubicBezTo>
                    <a:cubicBezTo>
                      <a:pt x="310" y="7869"/>
                      <a:pt x="450" y="7947"/>
                      <a:pt x="606" y="7947"/>
                    </a:cubicBezTo>
                    <a:cubicBezTo>
                      <a:pt x="635" y="7947"/>
                      <a:pt x="664" y="7944"/>
                      <a:pt x="693" y="7939"/>
                    </a:cubicBezTo>
                    <a:cubicBezTo>
                      <a:pt x="914" y="7908"/>
                      <a:pt x="977" y="7719"/>
                      <a:pt x="945" y="7498"/>
                    </a:cubicBezTo>
                    <a:cubicBezTo>
                      <a:pt x="788" y="6963"/>
                      <a:pt x="662" y="6459"/>
                      <a:pt x="662" y="5923"/>
                    </a:cubicBezTo>
                    <a:cubicBezTo>
                      <a:pt x="662" y="3056"/>
                      <a:pt x="2993" y="693"/>
                      <a:pt x="5923" y="693"/>
                    </a:cubicBezTo>
                    <a:cubicBezTo>
                      <a:pt x="7561" y="693"/>
                      <a:pt x="9105" y="1481"/>
                      <a:pt x="10082" y="2773"/>
                    </a:cubicBezTo>
                    <a:lnTo>
                      <a:pt x="9389" y="2773"/>
                    </a:lnTo>
                    <a:cubicBezTo>
                      <a:pt x="9168" y="2773"/>
                      <a:pt x="9011" y="2930"/>
                      <a:pt x="9011" y="3151"/>
                    </a:cubicBezTo>
                    <a:cubicBezTo>
                      <a:pt x="9011" y="3340"/>
                      <a:pt x="9168" y="3497"/>
                      <a:pt x="9389" y="3497"/>
                    </a:cubicBezTo>
                    <a:lnTo>
                      <a:pt x="10743" y="3497"/>
                    </a:lnTo>
                    <a:cubicBezTo>
                      <a:pt x="10964" y="3497"/>
                      <a:pt x="11121" y="3340"/>
                      <a:pt x="11121" y="3151"/>
                    </a:cubicBezTo>
                    <a:lnTo>
                      <a:pt x="11121" y="1765"/>
                    </a:lnTo>
                    <a:cubicBezTo>
                      <a:pt x="11121" y="1575"/>
                      <a:pt x="10964" y="1418"/>
                      <a:pt x="10743" y="1418"/>
                    </a:cubicBezTo>
                    <a:cubicBezTo>
                      <a:pt x="10554" y="1418"/>
                      <a:pt x="10397" y="1575"/>
                      <a:pt x="10397" y="1765"/>
                    </a:cubicBezTo>
                    <a:lnTo>
                      <a:pt x="10397" y="2111"/>
                    </a:lnTo>
                    <a:cubicBezTo>
                      <a:pt x="9263" y="725"/>
                      <a:pt x="7593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575;p48">
                <a:extLst>
                  <a:ext uri="{FF2B5EF4-FFF2-40B4-BE49-F238E27FC236}">
                    <a16:creationId xmlns:a16="http://schemas.microsoft.com/office/drawing/2014/main" id="{7ACF249F-9CB2-D735-2B58-F816F1634445}"/>
                  </a:ext>
                </a:extLst>
              </p:cNvPr>
              <p:cNvSpPr/>
              <p:nvPr/>
            </p:nvSpPr>
            <p:spPr>
              <a:xfrm>
                <a:off x="1829125" y="2006475"/>
                <a:ext cx="191400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7656" h="7656" extrusionOk="0">
                    <a:moveTo>
                      <a:pt x="4190" y="693"/>
                    </a:moveTo>
                    <a:cubicBezTo>
                      <a:pt x="4757" y="788"/>
                      <a:pt x="5324" y="1008"/>
                      <a:pt x="5797" y="1386"/>
                    </a:cubicBezTo>
                    <a:lnTo>
                      <a:pt x="5545" y="1607"/>
                    </a:lnTo>
                    <a:cubicBezTo>
                      <a:pt x="5450" y="1733"/>
                      <a:pt x="5450" y="1953"/>
                      <a:pt x="5545" y="2079"/>
                    </a:cubicBezTo>
                    <a:cubicBezTo>
                      <a:pt x="5608" y="2142"/>
                      <a:pt x="5702" y="2174"/>
                      <a:pt x="5793" y="2174"/>
                    </a:cubicBezTo>
                    <a:cubicBezTo>
                      <a:pt x="5884" y="2174"/>
                      <a:pt x="5970" y="2142"/>
                      <a:pt x="6017" y="2079"/>
                    </a:cubicBezTo>
                    <a:lnTo>
                      <a:pt x="6270" y="1859"/>
                    </a:lnTo>
                    <a:cubicBezTo>
                      <a:pt x="6616" y="2268"/>
                      <a:pt x="6868" y="2835"/>
                      <a:pt x="6931" y="3466"/>
                    </a:cubicBezTo>
                    <a:lnTo>
                      <a:pt x="6616" y="3466"/>
                    </a:lnTo>
                    <a:cubicBezTo>
                      <a:pt x="6427" y="3466"/>
                      <a:pt x="6270" y="3623"/>
                      <a:pt x="6270" y="3812"/>
                    </a:cubicBezTo>
                    <a:cubicBezTo>
                      <a:pt x="6270" y="4001"/>
                      <a:pt x="6427" y="4159"/>
                      <a:pt x="6616" y="4159"/>
                    </a:cubicBezTo>
                    <a:lnTo>
                      <a:pt x="6931" y="4159"/>
                    </a:lnTo>
                    <a:cubicBezTo>
                      <a:pt x="6868" y="4757"/>
                      <a:pt x="6616" y="5324"/>
                      <a:pt x="6270" y="5797"/>
                    </a:cubicBezTo>
                    <a:lnTo>
                      <a:pt x="6017" y="5545"/>
                    </a:lnTo>
                    <a:cubicBezTo>
                      <a:pt x="5970" y="5482"/>
                      <a:pt x="5884" y="5450"/>
                      <a:pt x="5793" y="5450"/>
                    </a:cubicBezTo>
                    <a:cubicBezTo>
                      <a:pt x="5702" y="5450"/>
                      <a:pt x="5608" y="5482"/>
                      <a:pt x="5545" y="5545"/>
                    </a:cubicBezTo>
                    <a:cubicBezTo>
                      <a:pt x="5450" y="5671"/>
                      <a:pt x="5450" y="5923"/>
                      <a:pt x="5545" y="6017"/>
                    </a:cubicBezTo>
                    <a:lnTo>
                      <a:pt x="5797" y="6270"/>
                    </a:lnTo>
                    <a:cubicBezTo>
                      <a:pt x="5356" y="6616"/>
                      <a:pt x="4820" y="6837"/>
                      <a:pt x="4190" y="6931"/>
                    </a:cubicBezTo>
                    <a:lnTo>
                      <a:pt x="4190" y="6616"/>
                    </a:lnTo>
                    <a:cubicBezTo>
                      <a:pt x="4190" y="6427"/>
                      <a:pt x="4033" y="6270"/>
                      <a:pt x="3812" y="6270"/>
                    </a:cubicBezTo>
                    <a:cubicBezTo>
                      <a:pt x="3623" y="6270"/>
                      <a:pt x="3466" y="6427"/>
                      <a:pt x="3466" y="6616"/>
                    </a:cubicBezTo>
                    <a:lnTo>
                      <a:pt x="3466" y="6931"/>
                    </a:lnTo>
                    <a:cubicBezTo>
                      <a:pt x="2867" y="6837"/>
                      <a:pt x="2331" y="6616"/>
                      <a:pt x="1859" y="6270"/>
                    </a:cubicBezTo>
                    <a:lnTo>
                      <a:pt x="2079" y="6017"/>
                    </a:lnTo>
                    <a:cubicBezTo>
                      <a:pt x="2205" y="5891"/>
                      <a:pt x="2205" y="5671"/>
                      <a:pt x="2079" y="5545"/>
                    </a:cubicBezTo>
                    <a:cubicBezTo>
                      <a:pt x="2032" y="5482"/>
                      <a:pt x="1945" y="5450"/>
                      <a:pt x="1855" y="5450"/>
                    </a:cubicBezTo>
                    <a:cubicBezTo>
                      <a:pt x="1764" y="5450"/>
                      <a:pt x="1670" y="5482"/>
                      <a:pt x="1607" y="5545"/>
                    </a:cubicBezTo>
                    <a:lnTo>
                      <a:pt x="1386" y="5797"/>
                    </a:lnTo>
                    <a:cubicBezTo>
                      <a:pt x="1040" y="5356"/>
                      <a:pt x="788" y="4789"/>
                      <a:pt x="725" y="4159"/>
                    </a:cubicBezTo>
                    <a:lnTo>
                      <a:pt x="1040" y="4159"/>
                    </a:lnTo>
                    <a:cubicBezTo>
                      <a:pt x="1229" y="4159"/>
                      <a:pt x="1386" y="4001"/>
                      <a:pt x="1386" y="3812"/>
                    </a:cubicBezTo>
                    <a:cubicBezTo>
                      <a:pt x="1386" y="3623"/>
                      <a:pt x="1229" y="3466"/>
                      <a:pt x="1040" y="3466"/>
                    </a:cubicBezTo>
                    <a:lnTo>
                      <a:pt x="725" y="3466"/>
                    </a:lnTo>
                    <a:cubicBezTo>
                      <a:pt x="788" y="2867"/>
                      <a:pt x="1040" y="2331"/>
                      <a:pt x="1386" y="1859"/>
                    </a:cubicBezTo>
                    <a:lnTo>
                      <a:pt x="1607" y="2079"/>
                    </a:lnTo>
                    <a:cubicBezTo>
                      <a:pt x="1701" y="2174"/>
                      <a:pt x="1764" y="2205"/>
                      <a:pt x="1859" y="2205"/>
                    </a:cubicBezTo>
                    <a:cubicBezTo>
                      <a:pt x="1922" y="2205"/>
                      <a:pt x="2048" y="2174"/>
                      <a:pt x="2079" y="2079"/>
                    </a:cubicBezTo>
                    <a:cubicBezTo>
                      <a:pt x="2205" y="1953"/>
                      <a:pt x="2205" y="1733"/>
                      <a:pt x="2079" y="1607"/>
                    </a:cubicBezTo>
                    <a:lnTo>
                      <a:pt x="1859" y="1386"/>
                    </a:lnTo>
                    <a:cubicBezTo>
                      <a:pt x="2300" y="1008"/>
                      <a:pt x="2835" y="788"/>
                      <a:pt x="3466" y="693"/>
                    </a:cubicBezTo>
                    <a:lnTo>
                      <a:pt x="3466" y="1008"/>
                    </a:lnTo>
                    <a:cubicBezTo>
                      <a:pt x="3466" y="1229"/>
                      <a:pt x="3623" y="1386"/>
                      <a:pt x="3812" y="1386"/>
                    </a:cubicBezTo>
                    <a:cubicBezTo>
                      <a:pt x="4033" y="1386"/>
                      <a:pt x="4190" y="1229"/>
                      <a:pt x="4190" y="1008"/>
                    </a:cubicBezTo>
                    <a:lnTo>
                      <a:pt x="4190" y="693"/>
                    </a:lnTo>
                    <a:close/>
                    <a:moveTo>
                      <a:pt x="3812" y="0"/>
                    </a:moveTo>
                    <a:cubicBezTo>
                      <a:pt x="1733" y="0"/>
                      <a:pt x="0" y="1701"/>
                      <a:pt x="0" y="3812"/>
                    </a:cubicBezTo>
                    <a:cubicBezTo>
                      <a:pt x="0" y="5923"/>
                      <a:pt x="1701" y="7656"/>
                      <a:pt x="3812" y="7656"/>
                    </a:cubicBezTo>
                    <a:cubicBezTo>
                      <a:pt x="5923" y="7656"/>
                      <a:pt x="7656" y="5954"/>
                      <a:pt x="7656" y="3812"/>
                    </a:cubicBezTo>
                    <a:cubicBezTo>
                      <a:pt x="7656" y="1733"/>
                      <a:pt x="5954" y="0"/>
                      <a:pt x="3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576;p48">
                <a:extLst>
                  <a:ext uri="{FF2B5EF4-FFF2-40B4-BE49-F238E27FC236}">
                    <a16:creationId xmlns:a16="http://schemas.microsoft.com/office/drawing/2014/main" id="{02B82E75-50F2-F605-EACB-EE13915497A4}"/>
                  </a:ext>
                </a:extLst>
              </p:cNvPr>
              <p:cNvSpPr/>
              <p:nvPr/>
            </p:nvSpPr>
            <p:spPr>
              <a:xfrm>
                <a:off x="1915750" y="2058450"/>
                <a:ext cx="354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112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lnTo>
                      <a:pt x="1" y="1733"/>
                    </a:lnTo>
                    <a:cubicBezTo>
                      <a:pt x="1" y="1954"/>
                      <a:pt x="158" y="2111"/>
                      <a:pt x="347" y="2111"/>
                    </a:cubicBezTo>
                    <a:lnTo>
                      <a:pt x="1072" y="2111"/>
                    </a:lnTo>
                    <a:cubicBezTo>
                      <a:pt x="1261" y="2111"/>
                      <a:pt x="1418" y="1954"/>
                      <a:pt x="1418" y="1733"/>
                    </a:cubicBezTo>
                    <a:cubicBezTo>
                      <a:pt x="1418" y="1544"/>
                      <a:pt x="1261" y="1387"/>
                      <a:pt x="1072" y="1387"/>
                    </a:cubicBezTo>
                    <a:lnTo>
                      <a:pt x="725" y="1387"/>
                    </a:lnTo>
                    <a:lnTo>
                      <a:pt x="725" y="378"/>
                    </a:ln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0469A8-1638-2EBD-9863-89C17DFB4819}"/>
              </a:ext>
            </a:extLst>
          </p:cNvPr>
          <p:cNvGrpSpPr/>
          <p:nvPr/>
        </p:nvGrpSpPr>
        <p:grpSpPr>
          <a:xfrm>
            <a:off x="1311417" y="4298633"/>
            <a:ext cx="7840018" cy="466556"/>
            <a:chOff x="699417" y="4190633"/>
            <a:chExt cx="7840018" cy="46655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490F75D-AF3E-DBDB-32CE-F02393B34CAB}"/>
                </a:ext>
              </a:extLst>
            </p:cNvPr>
            <p:cNvGrpSpPr/>
            <p:nvPr/>
          </p:nvGrpSpPr>
          <p:grpSpPr>
            <a:xfrm>
              <a:off x="1341409" y="4190633"/>
              <a:ext cx="7198026" cy="466556"/>
              <a:chOff x="1341409" y="4124833"/>
              <a:chExt cx="7198026" cy="46655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CD889-0D1C-4204-B9AA-BA58CACF02C5}"/>
                  </a:ext>
                </a:extLst>
              </p:cNvPr>
              <p:cNvSpPr txBox="1"/>
              <p:nvPr/>
            </p:nvSpPr>
            <p:spPr>
              <a:xfrm>
                <a:off x="1341409" y="4124833"/>
                <a:ext cx="46548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>
                    <a:solidFill>
                      <a:srgbClr val="3D90B9"/>
                    </a:solidFill>
                  </a:rPr>
                  <a:t>Inability to track progress and measure results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D43D2C-1232-26DC-0A79-FBF2ACD9B081}"/>
                  </a:ext>
                </a:extLst>
              </p:cNvPr>
              <p:cNvSpPr txBox="1"/>
              <p:nvPr/>
            </p:nvSpPr>
            <p:spPr>
              <a:xfrm>
                <a:off x="1341409" y="4329779"/>
                <a:ext cx="719802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>
                    <a:solidFill>
                      <a:schemeClr val="bg1">
                        <a:lumMod val="75000"/>
                      </a:schemeClr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vi-VN"/>
                  <a:t>Traditional way of lesson reviewing make it hard to evaluate learning journey</a:t>
                </a:r>
                <a:endParaRPr lang="en-US"/>
              </a:p>
            </p:txBody>
          </p:sp>
        </p:grpSp>
        <p:grpSp>
          <p:nvGrpSpPr>
            <p:cNvPr id="48" name="Google Shape;8517;p48">
              <a:extLst>
                <a:ext uri="{FF2B5EF4-FFF2-40B4-BE49-F238E27FC236}">
                  <a16:creationId xmlns:a16="http://schemas.microsoft.com/office/drawing/2014/main" id="{A9D31D6A-6451-AE44-9DB6-281A3DD7FDED}"/>
                </a:ext>
              </a:extLst>
            </p:cNvPr>
            <p:cNvGrpSpPr/>
            <p:nvPr/>
          </p:nvGrpSpPr>
          <p:grpSpPr>
            <a:xfrm>
              <a:off x="699417" y="4258930"/>
              <a:ext cx="333452" cy="329962"/>
              <a:chOff x="1049375" y="2318350"/>
              <a:chExt cx="298525" cy="295400"/>
            </a:xfrm>
            <a:solidFill>
              <a:srgbClr val="3D90B9"/>
            </a:solidFill>
          </p:grpSpPr>
          <p:sp>
            <p:nvSpPr>
              <p:cNvPr id="49" name="Google Shape;8518;p48">
                <a:extLst>
                  <a:ext uri="{FF2B5EF4-FFF2-40B4-BE49-F238E27FC236}">
                    <a16:creationId xmlns:a16="http://schemas.microsoft.com/office/drawing/2014/main" id="{A65D3524-6E99-FEF9-1EAA-4A1186559964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519;p48">
                <a:extLst>
                  <a:ext uri="{FF2B5EF4-FFF2-40B4-BE49-F238E27FC236}">
                    <a16:creationId xmlns:a16="http://schemas.microsoft.com/office/drawing/2014/main" id="{D583119F-7526-4B4B-2438-5F2C89372F7C}"/>
                  </a:ext>
                </a:extLst>
              </p:cNvPr>
              <p:cNvSpPr/>
              <p:nvPr/>
            </p:nvSpPr>
            <p:spPr>
              <a:xfrm>
                <a:off x="1101350" y="2440525"/>
                <a:ext cx="7012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6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38"/>
                      <a:pt x="449" y="714"/>
                      <a:pt x="363" y="714"/>
                    </a:cubicBezTo>
                    <a:cubicBezTo>
                      <a:pt x="276" y="714"/>
                      <a:pt x="189" y="738"/>
                      <a:pt x="126" y="785"/>
                    </a:cubicBezTo>
                    <a:cubicBezTo>
                      <a:pt x="0" y="911"/>
                      <a:pt x="0" y="1163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4"/>
                      <a:pt x="1292" y="1951"/>
                    </a:cubicBezTo>
                    <a:lnTo>
                      <a:pt x="2678" y="564"/>
                    </a:lnTo>
                    <a:cubicBezTo>
                      <a:pt x="2804" y="438"/>
                      <a:pt x="2804" y="186"/>
                      <a:pt x="2678" y="92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520;p48">
                <a:extLst>
                  <a:ext uri="{FF2B5EF4-FFF2-40B4-BE49-F238E27FC236}">
                    <a16:creationId xmlns:a16="http://schemas.microsoft.com/office/drawing/2014/main" id="{474212E7-087B-85E3-7E4B-552868C22407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521;p48">
                <a:extLst>
                  <a:ext uri="{FF2B5EF4-FFF2-40B4-BE49-F238E27FC236}">
                    <a16:creationId xmlns:a16="http://schemas.microsoft.com/office/drawing/2014/main" id="{C4237A73-2C1A-B3C4-1761-804ED2CEE146}"/>
                  </a:ext>
                </a:extLst>
              </p:cNvPr>
              <p:cNvSpPr/>
              <p:nvPr/>
            </p:nvSpPr>
            <p:spPr>
              <a:xfrm>
                <a:off x="1049375" y="2318350"/>
                <a:ext cx="29852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941" h="11816" extrusionOk="0">
                    <a:moveTo>
                      <a:pt x="6963" y="1198"/>
                    </a:moveTo>
                    <a:lnTo>
                      <a:pt x="7876" y="2143"/>
                    </a:lnTo>
                    <a:lnTo>
                      <a:pt x="6963" y="2143"/>
                    </a:lnTo>
                    <a:lnTo>
                      <a:pt x="6963" y="1198"/>
                    </a:lnTo>
                    <a:close/>
                    <a:moveTo>
                      <a:pt x="10286" y="3498"/>
                    </a:moveTo>
                    <a:cubicBezTo>
                      <a:pt x="10373" y="3498"/>
                      <a:pt x="10460" y="3530"/>
                      <a:pt x="10523" y="3593"/>
                    </a:cubicBezTo>
                    <a:lnTo>
                      <a:pt x="10995" y="4065"/>
                    </a:lnTo>
                    <a:cubicBezTo>
                      <a:pt x="11184" y="4223"/>
                      <a:pt x="11184" y="4475"/>
                      <a:pt x="11027" y="4569"/>
                    </a:cubicBezTo>
                    <a:lnTo>
                      <a:pt x="10806" y="4821"/>
                    </a:lnTo>
                    <a:lnTo>
                      <a:pt x="9798" y="3845"/>
                    </a:lnTo>
                    <a:lnTo>
                      <a:pt x="10050" y="3593"/>
                    </a:lnTo>
                    <a:cubicBezTo>
                      <a:pt x="10113" y="3530"/>
                      <a:pt x="10200" y="3498"/>
                      <a:pt x="10286" y="3498"/>
                    </a:cubicBezTo>
                    <a:close/>
                    <a:moveTo>
                      <a:pt x="9294" y="4349"/>
                    </a:moveTo>
                    <a:lnTo>
                      <a:pt x="10271" y="5325"/>
                    </a:lnTo>
                    <a:lnTo>
                      <a:pt x="7845" y="7783"/>
                    </a:lnTo>
                    <a:lnTo>
                      <a:pt x="6868" y="6774"/>
                    </a:lnTo>
                    <a:lnTo>
                      <a:pt x="9294" y="4349"/>
                    </a:lnTo>
                    <a:close/>
                    <a:moveTo>
                      <a:pt x="6585" y="7499"/>
                    </a:moveTo>
                    <a:lnTo>
                      <a:pt x="7183" y="8098"/>
                    </a:lnTo>
                    <a:lnTo>
                      <a:pt x="6427" y="8255"/>
                    </a:lnTo>
                    <a:lnTo>
                      <a:pt x="6585" y="7499"/>
                    </a:lnTo>
                    <a:close/>
                    <a:moveTo>
                      <a:pt x="6994" y="10398"/>
                    </a:moveTo>
                    <a:lnTo>
                      <a:pt x="6994" y="10776"/>
                    </a:lnTo>
                    <a:cubicBezTo>
                      <a:pt x="6994" y="10870"/>
                      <a:pt x="7057" y="10996"/>
                      <a:pt x="7089" y="11122"/>
                    </a:cubicBezTo>
                    <a:lnTo>
                      <a:pt x="1071" y="11122"/>
                    </a:lnTo>
                    <a:cubicBezTo>
                      <a:pt x="882" y="11122"/>
                      <a:pt x="693" y="10965"/>
                      <a:pt x="693" y="10776"/>
                    </a:cubicBezTo>
                    <a:lnTo>
                      <a:pt x="693" y="10398"/>
                    </a:lnTo>
                    <a:close/>
                    <a:moveTo>
                      <a:pt x="6270" y="663"/>
                    </a:moveTo>
                    <a:lnTo>
                      <a:pt x="6270" y="2458"/>
                    </a:lnTo>
                    <a:cubicBezTo>
                      <a:pt x="6270" y="2647"/>
                      <a:pt x="6427" y="2805"/>
                      <a:pt x="6616" y="2805"/>
                    </a:cubicBezTo>
                    <a:lnTo>
                      <a:pt x="8349" y="2805"/>
                    </a:lnTo>
                    <a:lnTo>
                      <a:pt x="8349" y="4286"/>
                    </a:lnTo>
                    <a:lnTo>
                      <a:pt x="6112" y="6554"/>
                    </a:lnTo>
                    <a:cubicBezTo>
                      <a:pt x="6081" y="6585"/>
                      <a:pt x="6018" y="6680"/>
                      <a:pt x="6018" y="6711"/>
                    </a:cubicBezTo>
                    <a:lnTo>
                      <a:pt x="5608" y="8633"/>
                    </a:lnTo>
                    <a:cubicBezTo>
                      <a:pt x="5545" y="8759"/>
                      <a:pt x="5608" y="8885"/>
                      <a:pt x="5671" y="8948"/>
                    </a:cubicBezTo>
                    <a:cubicBezTo>
                      <a:pt x="5742" y="9019"/>
                      <a:pt x="5813" y="9055"/>
                      <a:pt x="5897" y="9055"/>
                    </a:cubicBezTo>
                    <a:cubicBezTo>
                      <a:pt x="5925" y="9055"/>
                      <a:pt x="5955" y="9051"/>
                      <a:pt x="5986" y="9043"/>
                    </a:cubicBezTo>
                    <a:lnTo>
                      <a:pt x="7908" y="8602"/>
                    </a:lnTo>
                    <a:cubicBezTo>
                      <a:pt x="8002" y="8602"/>
                      <a:pt x="8034" y="8570"/>
                      <a:pt x="8065" y="8507"/>
                    </a:cubicBezTo>
                    <a:lnTo>
                      <a:pt x="8349" y="8255"/>
                    </a:lnTo>
                    <a:lnTo>
                      <a:pt x="8349" y="10807"/>
                    </a:lnTo>
                    <a:lnTo>
                      <a:pt x="8380" y="10807"/>
                    </a:lnTo>
                    <a:cubicBezTo>
                      <a:pt x="8380" y="10996"/>
                      <a:pt x="8223" y="11154"/>
                      <a:pt x="8034" y="11154"/>
                    </a:cubicBezTo>
                    <a:cubicBezTo>
                      <a:pt x="7845" y="11154"/>
                      <a:pt x="7687" y="10996"/>
                      <a:pt x="7687" y="10807"/>
                    </a:cubicBezTo>
                    <a:lnTo>
                      <a:pt x="7687" y="10083"/>
                    </a:lnTo>
                    <a:cubicBezTo>
                      <a:pt x="7687" y="9893"/>
                      <a:pt x="7530" y="9736"/>
                      <a:pt x="7309" y="9736"/>
                    </a:cubicBezTo>
                    <a:lnTo>
                      <a:pt x="1386" y="9736"/>
                    </a:lnTo>
                    <a:lnTo>
                      <a:pt x="1386" y="663"/>
                    </a:lnTo>
                    <a:close/>
                    <a:moveTo>
                      <a:pt x="1071" y="1"/>
                    </a:moveTo>
                    <a:cubicBezTo>
                      <a:pt x="882" y="1"/>
                      <a:pt x="693" y="158"/>
                      <a:pt x="693" y="379"/>
                    </a:cubicBezTo>
                    <a:lnTo>
                      <a:pt x="693" y="9736"/>
                    </a:lnTo>
                    <a:lnTo>
                      <a:pt x="347" y="9736"/>
                    </a:lnTo>
                    <a:cubicBezTo>
                      <a:pt x="158" y="9736"/>
                      <a:pt x="0" y="9893"/>
                      <a:pt x="0" y="10083"/>
                    </a:cubicBezTo>
                    <a:lnTo>
                      <a:pt x="0" y="10807"/>
                    </a:lnTo>
                    <a:cubicBezTo>
                      <a:pt x="0" y="11406"/>
                      <a:pt x="473" y="11815"/>
                      <a:pt x="1008" y="11815"/>
                    </a:cubicBezTo>
                    <a:lnTo>
                      <a:pt x="8002" y="11815"/>
                    </a:lnTo>
                    <a:cubicBezTo>
                      <a:pt x="8569" y="11815"/>
                      <a:pt x="9011" y="11343"/>
                      <a:pt x="9011" y="10807"/>
                    </a:cubicBezTo>
                    <a:lnTo>
                      <a:pt x="9011" y="7562"/>
                    </a:lnTo>
                    <a:lnTo>
                      <a:pt x="11499" y="5105"/>
                    </a:lnTo>
                    <a:cubicBezTo>
                      <a:pt x="11940" y="4664"/>
                      <a:pt x="11940" y="4034"/>
                      <a:pt x="11531" y="3593"/>
                    </a:cubicBezTo>
                    <a:lnTo>
                      <a:pt x="11058" y="3120"/>
                    </a:lnTo>
                    <a:cubicBezTo>
                      <a:pt x="10869" y="2931"/>
                      <a:pt x="10609" y="2836"/>
                      <a:pt x="10346" y="2836"/>
                    </a:cubicBezTo>
                    <a:cubicBezTo>
                      <a:pt x="10082" y="2836"/>
                      <a:pt x="9814" y="2931"/>
                      <a:pt x="9609" y="3120"/>
                    </a:cubicBezTo>
                    <a:lnTo>
                      <a:pt x="9105" y="3624"/>
                    </a:lnTo>
                    <a:lnTo>
                      <a:pt x="9105" y="2490"/>
                    </a:lnTo>
                    <a:cubicBezTo>
                      <a:pt x="9105" y="2427"/>
                      <a:pt x="9074" y="2332"/>
                      <a:pt x="8979" y="2269"/>
                    </a:cubicBezTo>
                    <a:lnTo>
                      <a:pt x="6900" y="127"/>
                    </a:lnTo>
                    <a:cubicBezTo>
                      <a:pt x="6805" y="64"/>
                      <a:pt x="6742" y="1"/>
                      <a:pt x="66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9390765-B6A9-EFD8-5C87-6D6053CD3461}"/>
              </a:ext>
            </a:extLst>
          </p:cNvPr>
          <p:cNvGrpSpPr/>
          <p:nvPr/>
        </p:nvGrpSpPr>
        <p:grpSpPr>
          <a:xfrm>
            <a:off x="1304810" y="2775278"/>
            <a:ext cx="7846625" cy="494077"/>
            <a:chOff x="692810" y="2748462"/>
            <a:chExt cx="7846625" cy="494077"/>
          </a:xfrm>
        </p:grpSpPr>
        <p:grpSp>
          <p:nvGrpSpPr>
            <p:cNvPr id="54" name="Google Shape;6404;p43">
              <a:extLst>
                <a:ext uri="{FF2B5EF4-FFF2-40B4-BE49-F238E27FC236}">
                  <a16:creationId xmlns:a16="http://schemas.microsoft.com/office/drawing/2014/main" id="{DBDF9AA9-3DF7-EEC9-9C83-86AE370E8129}"/>
                </a:ext>
              </a:extLst>
            </p:cNvPr>
            <p:cNvGrpSpPr/>
            <p:nvPr/>
          </p:nvGrpSpPr>
          <p:grpSpPr>
            <a:xfrm>
              <a:off x="692810" y="2828872"/>
              <a:ext cx="346667" cy="333257"/>
              <a:chOff x="-31889075" y="2658950"/>
              <a:chExt cx="302475" cy="290775"/>
            </a:xfrm>
            <a:solidFill>
              <a:srgbClr val="A8DBA7"/>
            </a:solidFill>
          </p:grpSpPr>
          <p:sp>
            <p:nvSpPr>
              <p:cNvPr id="55" name="Google Shape;6405;p43">
                <a:extLst>
                  <a:ext uri="{FF2B5EF4-FFF2-40B4-BE49-F238E27FC236}">
                    <a16:creationId xmlns:a16="http://schemas.microsoft.com/office/drawing/2014/main" id="{3431F8E6-8C18-56EE-0C70-AED9FDA3B300}"/>
                  </a:ext>
                </a:extLst>
              </p:cNvPr>
              <p:cNvSpPr/>
              <p:nvPr/>
            </p:nvSpPr>
            <p:spPr>
              <a:xfrm>
                <a:off x="-31889075" y="2658950"/>
                <a:ext cx="302475" cy="290775"/>
              </a:xfrm>
              <a:custGeom>
                <a:avLst/>
                <a:gdLst/>
                <a:ahLst/>
                <a:cxnLst/>
                <a:rect l="l" t="t" r="r" b="b"/>
                <a:pathLst>
                  <a:path w="12099" h="11631" extrusionOk="0">
                    <a:moveTo>
                      <a:pt x="10555" y="712"/>
                    </a:moveTo>
                    <a:lnTo>
                      <a:pt x="11153" y="1310"/>
                    </a:lnTo>
                    <a:lnTo>
                      <a:pt x="10051" y="3138"/>
                    </a:lnTo>
                    <a:lnTo>
                      <a:pt x="8728" y="1814"/>
                    </a:lnTo>
                    <a:lnTo>
                      <a:pt x="10555" y="712"/>
                    </a:lnTo>
                    <a:close/>
                    <a:moveTo>
                      <a:pt x="8665" y="2696"/>
                    </a:moveTo>
                    <a:lnTo>
                      <a:pt x="9137" y="3169"/>
                    </a:lnTo>
                    <a:lnTo>
                      <a:pt x="7278" y="4996"/>
                    </a:lnTo>
                    <a:lnTo>
                      <a:pt x="6806" y="4524"/>
                    </a:lnTo>
                    <a:lnTo>
                      <a:pt x="8665" y="2696"/>
                    </a:lnTo>
                    <a:close/>
                    <a:moveTo>
                      <a:pt x="3022" y="640"/>
                    </a:moveTo>
                    <a:cubicBezTo>
                      <a:pt x="3549" y="640"/>
                      <a:pt x="4066" y="847"/>
                      <a:pt x="4443" y="1247"/>
                    </a:cubicBezTo>
                    <a:cubicBezTo>
                      <a:pt x="5010" y="1783"/>
                      <a:pt x="5199" y="2602"/>
                      <a:pt x="4915" y="3358"/>
                    </a:cubicBezTo>
                    <a:cubicBezTo>
                      <a:pt x="4884" y="3484"/>
                      <a:pt x="4915" y="3642"/>
                      <a:pt x="5010" y="3705"/>
                    </a:cubicBezTo>
                    <a:lnTo>
                      <a:pt x="8160" y="6855"/>
                    </a:lnTo>
                    <a:cubicBezTo>
                      <a:pt x="8208" y="6926"/>
                      <a:pt x="8308" y="6961"/>
                      <a:pt x="8409" y="6961"/>
                    </a:cubicBezTo>
                    <a:cubicBezTo>
                      <a:pt x="8442" y="6961"/>
                      <a:pt x="8476" y="6957"/>
                      <a:pt x="8507" y="6950"/>
                    </a:cubicBezTo>
                    <a:cubicBezTo>
                      <a:pt x="8741" y="6862"/>
                      <a:pt x="8981" y="6819"/>
                      <a:pt x="9217" y="6819"/>
                    </a:cubicBezTo>
                    <a:cubicBezTo>
                      <a:pt x="9743" y="6819"/>
                      <a:pt x="10248" y="7031"/>
                      <a:pt x="10618" y="7422"/>
                    </a:cubicBezTo>
                    <a:cubicBezTo>
                      <a:pt x="11153" y="7926"/>
                      <a:pt x="11342" y="8682"/>
                      <a:pt x="11153" y="9375"/>
                    </a:cubicBezTo>
                    <a:lnTo>
                      <a:pt x="10240" y="8493"/>
                    </a:lnTo>
                    <a:cubicBezTo>
                      <a:pt x="10035" y="8289"/>
                      <a:pt x="9767" y="8186"/>
                      <a:pt x="9503" y="8186"/>
                    </a:cubicBezTo>
                    <a:cubicBezTo>
                      <a:pt x="9240" y="8186"/>
                      <a:pt x="8980" y="8289"/>
                      <a:pt x="8791" y="8493"/>
                    </a:cubicBezTo>
                    <a:cubicBezTo>
                      <a:pt x="8381" y="8871"/>
                      <a:pt x="8381" y="9533"/>
                      <a:pt x="8791" y="9943"/>
                    </a:cubicBezTo>
                    <a:lnTo>
                      <a:pt x="9673" y="10856"/>
                    </a:lnTo>
                    <a:cubicBezTo>
                      <a:pt x="9498" y="10904"/>
                      <a:pt x="9318" y="10928"/>
                      <a:pt x="9140" y="10928"/>
                    </a:cubicBezTo>
                    <a:cubicBezTo>
                      <a:pt x="8614" y="10928"/>
                      <a:pt x="8096" y="10721"/>
                      <a:pt x="7719" y="10321"/>
                    </a:cubicBezTo>
                    <a:cubicBezTo>
                      <a:pt x="7152" y="9785"/>
                      <a:pt x="6963" y="8966"/>
                      <a:pt x="7247" y="8210"/>
                    </a:cubicBezTo>
                    <a:cubicBezTo>
                      <a:pt x="7278" y="8084"/>
                      <a:pt x="7247" y="7926"/>
                      <a:pt x="7152" y="7863"/>
                    </a:cubicBezTo>
                    <a:lnTo>
                      <a:pt x="4002" y="4713"/>
                    </a:lnTo>
                    <a:cubicBezTo>
                      <a:pt x="3960" y="4629"/>
                      <a:pt x="3876" y="4587"/>
                      <a:pt x="3787" y="4587"/>
                    </a:cubicBezTo>
                    <a:cubicBezTo>
                      <a:pt x="3743" y="4587"/>
                      <a:pt x="3697" y="4597"/>
                      <a:pt x="3655" y="4618"/>
                    </a:cubicBezTo>
                    <a:cubicBezTo>
                      <a:pt x="3421" y="4706"/>
                      <a:pt x="3181" y="4749"/>
                      <a:pt x="2945" y="4749"/>
                    </a:cubicBezTo>
                    <a:cubicBezTo>
                      <a:pt x="2419" y="4749"/>
                      <a:pt x="1914" y="4537"/>
                      <a:pt x="1544" y="4146"/>
                    </a:cubicBezTo>
                    <a:cubicBezTo>
                      <a:pt x="1009" y="3642"/>
                      <a:pt x="820" y="2885"/>
                      <a:pt x="1009" y="2192"/>
                    </a:cubicBezTo>
                    <a:lnTo>
                      <a:pt x="1009" y="2192"/>
                    </a:lnTo>
                    <a:lnTo>
                      <a:pt x="1922" y="3075"/>
                    </a:lnTo>
                    <a:cubicBezTo>
                      <a:pt x="2127" y="3279"/>
                      <a:pt x="2395" y="3382"/>
                      <a:pt x="2659" y="3382"/>
                    </a:cubicBezTo>
                    <a:cubicBezTo>
                      <a:pt x="2923" y="3382"/>
                      <a:pt x="3183" y="3279"/>
                      <a:pt x="3372" y="3075"/>
                    </a:cubicBezTo>
                    <a:cubicBezTo>
                      <a:pt x="3781" y="2696"/>
                      <a:pt x="3781" y="2035"/>
                      <a:pt x="3372" y="1625"/>
                    </a:cubicBezTo>
                    <a:lnTo>
                      <a:pt x="2490" y="712"/>
                    </a:lnTo>
                    <a:cubicBezTo>
                      <a:pt x="2665" y="664"/>
                      <a:pt x="2844" y="640"/>
                      <a:pt x="3022" y="640"/>
                    </a:cubicBezTo>
                    <a:close/>
                    <a:moveTo>
                      <a:pt x="4380" y="6036"/>
                    </a:moveTo>
                    <a:lnTo>
                      <a:pt x="5829" y="7485"/>
                    </a:lnTo>
                    <a:lnTo>
                      <a:pt x="2679" y="10636"/>
                    </a:lnTo>
                    <a:cubicBezTo>
                      <a:pt x="2474" y="10840"/>
                      <a:pt x="2206" y="10943"/>
                      <a:pt x="1942" y="10943"/>
                    </a:cubicBezTo>
                    <a:cubicBezTo>
                      <a:pt x="1678" y="10943"/>
                      <a:pt x="1418" y="10840"/>
                      <a:pt x="1229" y="10636"/>
                    </a:cubicBezTo>
                    <a:cubicBezTo>
                      <a:pt x="820" y="10226"/>
                      <a:pt x="820" y="9596"/>
                      <a:pt x="1229" y="9186"/>
                    </a:cubicBezTo>
                    <a:lnTo>
                      <a:pt x="4380" y="6036"/>
                    </a:lnTo>
                    <a:close/>
                    <a:moveTo>
                      <a:pt x="2915" y="1"/>
                    </a:moveTo>
                    <a:cubicBezTo>
                      <a:pt x="2465" y="1"/>
                      <a:pt x="2014" y="112"/>
                      <a:pt x="1607" y="334"/>
                    </a:cubicBezTo>
                    <a:cubicBezTo>
                      <a:pt x="1544" y="365"/>
                      <a:pt x="1450" y="491"/>
                      <a:pt x="1450" y="554"/>
                    </a:cubicBezTo>
                    <a:cubicBezTo>
                      <a:pt x="1450" y="680"/>
                      <a:pt x="1481" y="775"/>
                      <a:pt x="1544" y="838"/>
                    </a:cubicBezTo>
                    <a:lnTo>
                      <a:pt x="2836" y="2129"/>
                    </a:lnTo>
                    <a:cubicBezTo>
                      <a:pt x="2962" y="2255"/>
                      <a:pt x="2962" y="2507"/>
                      <a:pt x="2836" y="2602"/>
                    </a:cubicBezTo>
                    <a:cubicBezTo>
                      <a:pt x="2773" y="2665"/>
                      <a:pt x="2686" y="2696"/>
                      <a:pt x="2600" y="2696"/>
                    </a:cubicBezTo>
                    <a:cubicBezTo>
                      <a:pt x="2513" y="2696"/>
                      <a:pt x="2427" y="2665"/>
                      <a:pt x="2364" y="2602"/>
                    </a:cubicBezTo>
                    <a:lnTo>
                      <a:pt x="1072" y="1310"/>
                    </a:lnTo>
                    <a:cubicBezTo>
                      <a:pt x="1001" y="1239"/>
                      <a:pt x="912" y="1204"/>
                      <a:pt x="846" y="1204"/>
                    </a:cubicBezTo>
                    <a:cubicBezTo>
                      <a:pt x="824" y="1204"/>
                      <a:pt x="804" y="1208"/>
                      <a:pt x="788" y="1216"/>
                    </a:cubicBezTo>
                    <a:cubicBezTo>
                      <a:pt x="662" y="1216"/>
                      <a:pt x="599" y="1310"/>
                      <a:pt x="536" y="1373"/>
                    </a:cubicBezTo>
                    <a:cubicBezTo>
                      <a:pt x="1" y="2413"/>
                      <a:pt x="127" y="3736"/>
                      <a:pt x="1009" y="4618"/>
                    </a:cubicBezTo>
                    <a:cubicBezTo>
                      <a:pt x="1549" y="5135"/>
                      <a:pt x="2230" y="5407"/>
                      <a:pt x="2934" y="5407"/>
                    </a:cubicBezTo>
                    <a:cubicBezTo>
                      <a:pt x="3173" y="5407"/>
                      <a:pt x="3415" y="5375"/>
                      <a:pt x="3655" y="5311"/>
                    </a:cubicBezTo>
                    <a:lnTo>
                      <a:pt x="3907" y="5563"/>
                    </a:lnTo>
                    <a:lnTo>
                      <a:pt x="757" y="8714"/>
                    </a:lnTo>
                    <a:cubicBezTo>
                      <a:pt x="64" y="9344"/>
                      <a:pt x="64" y="10447"/>
                      <a:pt x="757" y="11108"/>
                    </a:cubicBezTo>
                    <a:cubicBezTo>
                      <a:pt x="1088" y="11455"/>
                      <a:pt x="1521" y="11628"/>
                      <a:pt x="1954" y="11628"/>
                    </a:cubicBezTo>
                    <a:cubicBezTo>
                      <a:pt x="2387" y="11628"/>
                      <a:pt x="2820" y="11455"/>
                      <a:pt x="3151" y="11108"/>
                    </a:cubicBezTo>
                    <a:lnTo>
                      <a:pt x="6302" y="7958"/>
                    </a:lnTo>
                    <a:lnTo>
                      <a:pt x="6522" y="8210"/>
                    </a:lnTo>
                    <a:cubicBezTo>
                      <a:pt x="6302" y="9155"/>
                      <a:pt x="6522" y="10132"/>
                      <a:pt x="7247" y="10825"/>
                    </a:cubicBezTo>
                    <a:cubicBezTo>
                      <a:pt x="7765" y="11362"/>
                      <a:pt x="8469" y="11630"/>
                      <a:pt x="9169" y="11630"/>
                    </a:cubicBezTo>
                    <a:cubicBezTo>
                      <a:pt x="9618" y="11630"/>
                      <a:pt x="10066" y="11519"/>
                      <a:pt x="10460" y="11297"/>
                    </a:cubicBezTo>
                    <a:cubicBezTo>
                      <a:pt x="10555" y="11266"/>
                      <a:pt x="10618" y="11140"/>
                      <a:pt x="10618" y="11077"/>
                    </a:cubicBezTo>
                    <a:cubicBezTo>
                      <a:pt x="10618" y="11014"/>
                      <a:pt x="10586" y="10888"/>
                      <a:pt x="10555" y="10793"/>
                    </a:cubicBezTo>
                    <a:lnTo>
                      <a:pt x="9263" y="9501"/>
                    </a:lnTo>
                    <a:cubicBezTo>
                      <a:pt x="9137" y="9375"/>
                      <a:pt x="9137" y="9155"/>
                      <a:pt x="9263" y="9029"/>
                    </a:cubicBezTo>
                    <a:cubicBezTo>
                      <a:pt x="9310" y="8966"/>
                      <a:pt x="9397" y="8934"/>
                      <a:pt x="9488" y="8934"/>
                    </a:cubicBezTo>
                    <a:cubicBezTo>
                      <a:pt x="9578" y="8934"/>
                      <a:pt x="9673" y="8966"/>
                      <a:pt x="9736" y="9029"/>
                    </a:cubicBezTo>
                    <a:lnTo>
                      <a:pt x="11027" y="10321"/>
                    </a:lnTo>
                    <a:cubicBezTo>
                      <a:pt x="11075" y="10392"/>
                      <a:pt x="11157" y="10427"/>
                      <a:pt x="11236" y="10427"/>
                    </a:cubicBezTo>
                    <a:cubicBezTo>
                      <a:pt x="11262" y="10427"/>
                      <a:pt x="11287" y="10423"/>
                      <a:pt x="11311" y="10415"/>
                    </a:cubicBezTo>
                    <a:cubicBezTo>
                      <a:pt x="11405" y="10415"/>
                      <a:pt x="11500" y="10321"/>
                      <a:pt x="11532" y="10258"/>
                    </a:cubicBezTo>
                    <a:cubicBezTo>
                      <a:pt x="12099" y="9218"/>
                      <a:pt x="11973" y="7895"/>
                      <a:pt x="11059" y="7013"/>
                    </a:cubicBezTo>
                    <a:cubicBezTo>
                      <a:pt x="10542" y="6496"/>
                      <a:pt x="9850" y="6224"/>
                      <a:pt x="9139" y="6224"/>
                    </a:cubicBezTo>
                    <a:cubicBezTo>
                      <a:pt x="8897" y="6224"/>
                      <a:pt x="8653" y="6255"/>
                      <a:pt x="8413" y="6320"/>
                    </a:cubicBezTo>
                    <a:lnTo>
                      <a:pt x="7719" y="5595"/>
                    </a:lnTo>
                    <a:lnTo>
                      <a:pt x="9578" y="3736"/>
                    </a:lnTo>
                    <a:lnTo>
                      <a:pt x="9799" y="3988"/>
                    </a:lnTo>
                    <a:cubicBezTo>
                      <a:pt x="9867" y="4056"/>
                      <a:pt x="9958" y="4089"/>
                      <a:pt x="10051" y="4089"/>
                    </a:cubicBezTo>
                    <a:cubicBezTo>
                      <a:pt x="10172" y="4089"/>
                      <a:pt x="10294" y="4032"/>
                      <a:pt x="10366" y="3925"/>
                    </a:cubicBezTo>
                    <a:lnTo>
                      <a:pt x="11815" y="1499"/>
                    </a:lnTo>
                    <a:cubicBezTo>
                      <a:pt x="11878" y="1373"/>
                      <a:pt x="11878" y="1184"/>
                      <a:pt x="11784" y="1090"/>
                    </a:cubicBezTo>
                    <a:lnTo>
                      <a:pt x="10775" y="82"/>
                    </a:lnTo>
                    <a:cubicBezTo>
                      <a:pt x="10723" y="30"/>
                      <a:pt x="10652" y="6"/>
                      <a:pt x="10573" y="6"/>
                    </a:cubicBezTo>
                    <a:cubicBezTo>
                      <a:pt x="10507" y="6"/>
                      <a:pt x="10437" y="22"/>
                      <a:pt x="10366" y="50"/>
                    </a:cubicBezTo>
                    <a:lnTo>
                      <a:pt x="7940" y="1499"/>
                    </a:lnTo>
                    <a:cubicBezTo>
                      <a:pt x="7751" y="1625"/>
                      <a:pt x="7719" y="1909"/>
                      <a:pt x="7877" y="2066"/>
                    </a:cubicBezTo>
                    <a:lnTo>
                      <a:pt x="8097" y="2287"/>
                    </a:lnTo>
                    <a:lnTo>
                      <a:pt x="6270" y="4146"/>
                    </a:lnTo>
                    <a:lnTo>
                      <a:pt x="5546" y="3421"/>
                    </a:lnTo>
                    <a:cubicBezTo>
                      <a:pt x="5798" y="2476"/>
                      <a:pt x="5546" y="1499"/>
                      <a:pt x="4852" y="806"/>
                    </a:cubicBezTo>
                    <a:cubicBezTo>
                      <a:pt x="4315" y="269"/>
                      <a:pt x="3615" y="1"/>
                      <a:pt x="29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06;p43">
                <a:extLst>
                  <a:ext uri="{FF2B5EF4-FFF2-40B4-BE49-F238E27FC236}">
                    <a16:creationId xmlns:a16="http://schemas.microsoft.com/office/drawing/2014/main" id="{A50B5CF9-9C97-109B-2B16-99AC26CDBB8B}"/>
                  </a:ext>
                </a:extLst>
              </p:cNvPr>
              <p:cNvSpPr/>
              <p:nvPr/>
            </p:nvSpPr>
            <p:spPr>
              <a:xfrm>
                <a:off x="-31838650" y="2838200"/>
                <a:ext cx="7010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42" extrusionOk="0">
                    <a:moveTo>
                      <a:pt x="2430" y="0"/>
                    </a:moveTo>
                    <a:cubicBezTo>
                      <a:pt x="2339" y="0"/>
                      <a:pt x="2253" y="32"/>
                      <a:pt x="2205" y="95"/>
                    </a:cubicBezTo>
                    <a:lnTo>
                      <a:pt x="95" y="2174"/>
                    </a:lnTo>
                    <a:cubicBezTo>
                      <a:pt x="0" y="2300"/>
                      <a:pt x="0" y="2521"/>
                      <a:pt x="95" y="2647"/>
                    </a:cubicBezTo>
                    <a:cubicBezTo>
                      <a:pt x="158" y="2710"/>
                      <a:pt x="236" y="2741"/>
                      <a:pt x="319" y="2741"/>
                    </a:cubicBezTo>
                    <a:cubicBezTo>
                      <a:pt x="402" y="2741"/>
                      <a:pt x="488" y="2710"/>
                      <a:pt x="567" y="2647"/>
                    </a:cubicBezTo>
                    <a:lnTo>
                      <a:pt x="2678" y="567"/>
                    </a:lnTo>
                    <a:cubicBezTo>
                      <a:pt x="2804" y="441"/>
                      <a:pt x="2804" y="221"/>
                      <a:pt x="2678" y="95"/>
                    </a:cubicBezTo>
                    <a:cubicBezTo>
                      <a:pt x="2615" y="32"/>
                      <a:pt x="2520" y="0"/>
                      <a:pt x="24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1D05102-9F80-A9FC-26F6-C33ACE922491}"/>
                </a:ext>
              </a:extLst>
            </p:cNvPr>
            <p:cNvGrpSpPr/>
            <p:nvPr/>
          </p:nvGrpSpPr>
          <p:grpSpPr>
            <a:xfrm>
              <a:off x="1341409" y="2748462"/>
              <a:ext cx="7198026" cy="494077"/>
              <a:chOff x="1341409" y="2842018"/>
              <a:chExt cx="7198026" cy="49407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AE4AD-E828-3DAB-2BBA-9E4ADE10D784}"/>
                  </a:ext>
                </a:extLst>
              </p:cNvPr>
              <p:cNvSpPr txBox="1"/>
              <p:nvPr/>
            </p:nvSpPr>
            <p:spPr>
              <a:xfrm>
                <a:off x="1341409" y="2842018"/>
                <a:ext cx="465311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/>
                  <a:t>Lack of a personalized learning experience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A5A9EB2-C93F-6A72-1FBC-7C34965EA912}"/>
                  </a:ext>
                </a:extLst>
              </p:cNvPr>
              <p:cNvSpPr txBox="1"/>
              <p:nvPr/>
            </p:nvSpPr>
            <p:spPr>
              <a:xfrm>
                <a:off x="1341409" y="3074485"/>
                <a:ext cx="719802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>
                    <a:solidFill>
                      <a:schemeClr val="bg1">
                        <a:lumMod val="75000"/>
                      </a:schemeClr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vi-VN"/>
                  <a:t>Resources is unsynchronous make learning process cannot meet user needs</a:t>
                </a:r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6BE895-C3DB-CC94-BB04-DF25B0C3E849}"/>
              </a:ext>
            </a:extLst>
          </p:cNvPr>
          <p:cNvGrpSpPr/>
          <p:nvPr/>
        </p:nvGrpSpPr>
        <p:grpSpPr>
          <a:xfrm>
            <a:off x="1306646" y="2033445"/>
            <a:ext cx="7844789" cy="468166"/>
            <a:chOff x="694646" y="2033445"/>
            <a:chExt cx="7844789" cy="46816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19A1CD-7E1B-3FB7-E487-36948C112737}"/>
                </a:ext>
              </a:extLst>
            </p:cNvPr>
            <p:cNvGrpSpPr/>
            <p:nvPr/>
          </p:nvGrpSpPr>
          <p:grpSpPr>
            <a:xfrm>
              <a:off x="1341409" y="2033445"/>
              <a:ext cx="7198026" cy="468166"/>
              <a:chOff x="1341409" y="1998012"/>
              <a:chExt cx="7198026" cy="46816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AE6066B-08C4-D400-2401-7F1FB244B3E6}"/>
                  </a:ext>
                </a:extLst>
              </p:cNvPr>
              <p:cNvSpPr txBox="1"/>
              <p:nvPr/>
            </p:nvSpPr>
            <p:spPr>
              <a:xfrm>
                <a:off x="1341410" y="1998012"/>
                <a:ext cx="4608870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050" b="1">
                    <a:solidFill>
                      <a:schemeClr val="accent4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200">
                    <a:solidFill>
                      <a:srgbClr val="D0F09F"/>
                    </a:solidFill>
                  </a:rPr>
                  <a:t>Inefficient note-taking and organization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80F386-50EE-5569-960A-1344CB860245}"/>
                  </a:ext>
                </a:extLst>
              </p:cNvPr>
              <p:cNvSpPr txBox="1"/>
              <p:nvPr/>
            </p:nvSpPr>
            <p:spPr>
              <a:xfrm>
                <a:off x="1341409" y="2204568"/>
                <a:ext cx="719802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vi-VN" sz="1100">
                    <a:solidFill>
                      <a:schemeClr val="bg1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Read file in one app and take note in another app, notes are stored </a:t>
                </a:r>
                <a:r>
                  <a:rPr lang="en-US" sz="1100">
                    <a:solidFill>
                      <a:schemeClr val="bg1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distributedly</a:t>
                </a:r>
              </a:p>
            </p:txBody>
          </p:sp>
        </p:grpSp>
        <p:sp>
          <p:nvSpPr>
            <p:cNvPr id="65" name="Google Shape;6077;p42">
              <a:extLst>
                <a:ext uri="{FF2B5EF4-FFF2-40B4-BE49-F238E27FC236}">
                  <a16:creationId xmlns:a16="http://schemas.microsoft.com/office/drawing/2014/main" id="{7507227F-B07A-C9FD-EB90-5CFE4907E53C}"/>
                </a:ext>
              </a:extLst>
            </p:cNvPr>
            <p:cNvSpPr/>
            <p:nvPr/>
          </p:nvSpPr>
          <p:spPr>
            <a:xfrm>
              <a:off x="694646" y="2095462"/>
              <a:ext cx="342995" cy="344133"/>
            </a:xfrm>
            <a:custGeom>
              <a:avLst/>
              <a:gdLst/>
              <a:ahLst/>
              <a:cxnLst/>
              <a:rect l="l" t="t" r="r" b="b"/>
              <a:pathLst>
                <a:path w="12666" h="12708" extrusionOk="0">
                  <a:moveTo>
                    <a:pt x="6347" y="841"/>
                  </a:moveTo>
                  <a:cubicBezTo>
                    <a:pt x="6876" y="841"/>
                    <a:pt x="7350" y="1172"/>
                    <a:pt x="7530" y="1712"/>
                  </a:cubicBezTo>
                  <a:cubicBezTo>
                    <a:pt x="7719" y="2405"/>
                    <a:pt x="7372" y="3067"/>
                    <a:pt x="6679" y="3256"/>
                  </a:cubicBezTo>
                  <a:cubicBezTo>
                    <a:pt x="6569" y="3289"/>
                    <a:pt x="6457" y="3305"/>
                    <a:pt x="6345" y="3305"/>
                  </a:cubicBezTo>
                  <a:cubicBezTo>
                    <a:pt x="5822" y="3305"/>
                    <a:pt x="5323" y="2956"/>
                    <a:pt x="5167" y="2437"/>
                  </a:cubicBezTo>
                  <a:cubicBezTo>
                    <a:pt x="4947" y="1775"/>
                    <a:pt x="5325" y="1082"/>
                    <a:pt x="5986" y="893"/>
                  </a:cubicBezTo>
                  <a:cubicBezTo>
                    <a:pt x="6108" y="858"/>
                    <a:pt x="6229" y="841"/>
                    <a:pt x="6347" y="841"/>
                  </a:cubicBezTo>
                  <a:close/>
                  <a:moveTo>
                    <a:pt x="6353" y="5919"/>
                  </a:moveTo>
                  <a:cubicBezTo>
                    <a:pt x="7021" y="5919"/>
                    <a:pt x="7624" y="6459"/>
                    <a:pt x="7624" y="7162"/>
                  </a:cubicBezTo>
                  <a:cubicBezTo>
                    <a:pt x="7593" y="7698"/>
                    <a:pt x="7215" y="8170"/>
                    <a:pt x="6742" y="8328"/>
                  </a:cubicBezTo>
                  <a:cubicBezTo>
                    <a:pt x="6608" y="8371"/>
                    <a:pt x="6474" y="8391"/>
                    <a:pt x="6345" y="8391"/>
                  </a:cubicBezTo>
                  <a:cubicBezTo>
                    <a:pt x="5810" y="8391"/>
                    <a:pt x="5351" y="8042"/>
                    <a:pt x="5199" y="7509"/>
                  </a:cubicBezTo>
                  <a:cubicBezTo>
                    <a:pt x="5010" y="6847"/>
                    <a:pt x="5356" y="6186"/>
                    <a:pt x="6018" y="5965"/>
                  </a:cubicBezTo>
                  <a:cubicBezTo>
                    <a:pt x="6130" y="5934"/>
                    <a:pt x="6242" y="5919"/>
                    <a:pt x="6353" y="5919"/>
                  </a:cubicBezTo>
                  <a:close/>
                  <a:moveTo>
                    <a:pt x="2079" y="9351"/>
                  </a:moveTo>
                  <a:cubicBezTo>
                    <a:pt x="2744" y="9351"/>
                    <a:pt x="3340" y="9871"/>
                    <a:pt x="3340" y="10596"/>
                  </a:cubicBezTo>
                  <a:cubicBezTo>
                    <a:pt x="3308" y="11163"/>
                    <a:pt x="2962" y="11604"/>
                    <a:pt x="2426" y="11762"/>
                  </a:cubicBezTo>
                  <a:cubicBezTo>
                    <a:pt x="2305" y="11797"/>
                    <a:pt x="2183" y="11813"/>
                    <a:pt x="2065" y="11813"/>
                  </a:cubicBezTo>
                  <a:cubicBezTo>
                    <a:pt x="1538" y="11813"/>
                    <a:pt x="1068" y="11483"/>
                    <a:pt x="914" y="10943"/>
                  </a:cubicBezTo>
                  <a:cubicBezTo>
                    <a:pt x="693" y="10281"/>
                    <a:pt x="1071" y="9588"/>
                    <a:pt x="1733" y="9399"/>
                  </a:cubicBezTo>
                  <a:cubicBezTo>
                    <a:pt x="1849" y="9367"/>
                    <a:pt x="1965" y="9351"/>
                    <a:pt x="2079" y="9351"/>
                  </a:cubicBezTo>
                  <a:close/>
                  <a:moveTo>
                    <a:pt x="10617" y="9351"/>
                  </a:moveTo>
                  <a:cubicBezTo>
                    <a:pt x="11281" y="9351"/>
                    <a:pt x="11878" y="9871"/>
                    <a:pt x="11878" y="10596"/>
                  </a:cubicBezTo>
                  <a:cubicBezTo>
                    <a:pt x="11846" y="11163"/>
                    <a:pt x="11500" y="11604"/>
                    <a:pt x="10995" y="11762"/>
                  </a:cubicBezTo>
                  <a:cubicBezTo>
                    <a:pt x="10868" y="11797"/>
                    <a:pt x="10742" y="11813"/>
                    <a:pt x="10620" y="11813"/>
                  </a:cubicBezTo>
                  <a:cubicBezTo>
                    <a:pt x="10076" y="11813"/>
                    <a:pt x="9606" y="11483"/>
                    <a:pt x="9452" y="10943"/>
                  </a:cubicBezTo>
                  <a:cubicBezTo>
                    <a:pt x="9263" y="10281"/>
                    <a:pt x="9609" y="9588"/>
                    <a:pt x="10271" y="9399"/>
                  </a:cubicBezTo>
                  <a:cubicBezTo>
                    <a:pt x="10387" y="9367"/>
                    <a:pt x="10503" y="9351"/>
                    <a:pt x="10617" y="9351"/>
                  </a:cubicBezTo>
                  <a:close/>
                  <a:moveTo>
                    <a:pt x="6344" y="0"/>
                  </a:moveTo>
                  <a:cubicBezTo>
                    <a:pt x="5677" y="0"/>
                    <a:pt x="5021" y="308"/>
                    <a:pt x="4631" y="893"/>
                  </a:cubicBezTo>
                  <a:cubicBezTo>
                    <a:pt x="3812" y="2122"/>
                    <a:pt x="4474" y="3760"/>
                    <a:pt x="5955" y="4075"/>
                  </a:cubicBezTo>
                  <a:lnTo>
                    <a:pt x="5955" y="5146"/>
                  </a:lnTo>
                  <a:cubicBezTo>
                    <a:pt x="4600" y="5430"/>
                    <a:pt x="3907" y="6910"/>
                    <a:pt x="4537" y="8107"/>
                  </a:cubicBezTo>
                  <a:lnTo>
                    <a:pt x="3434" y="9021"/>
                  </a:lnTo>
                  <a:cubicBezTo>
                    <a:pt x="3025" y="8706"/>
                    <a:pt x="2584" y="8548"/>
                    <a:pt x="2080" y="8548"/>
                  </a:cubicBezTo>
                  <a:cubicBezTo>
                    <a:pt x="945" y="8548"/>
                    <a:pt x="0" y="9494"/>
                    <a:pt x="0" y="10628"/>
                  </a:cubicBezTo>
                  <a:cubicBezTo>
                    <a:pt x="0" y="11762"/>
                    <a:pt x="945" y="12707"/>
                    <a:pt x="2080" y="12707"/>
                  </a:cubicBezTo>
                  <a:cubicBezTo>
                    <a:pt x="3214" y="12707"/>
                    <a:pt x="4159" y="11793"/>
                    <a:pt x="4159" y="10628"/>
                  </a:cubicBezTo>
                  <a:cubicBezTo>
                    <a:pt x="4159" y="10281"/>
                    <a:pt x="4096" y="9966"/>
                    <a:pt x="3938" y="9683"/>
                  </a:cubicBezTo>
                  <a:lnTo>
                    <a:pt x="5041" y="8769"/>
                  </a:lnTo>
                  <a:cubicBezTo>
                    <a:pt x="5435" y="9084"/>
                    <a:pt x="5907" y="9242"/>
                    <a:pt x="6376" y="9242"/>
                  </a:cubicBezTo>
                  <a:cubicBezTo>
                    <a:pt x="6845" y="9242"/>
                    <a:pt x="7309" y="9084"/>
                    <a:pt x="7687" y="8769"/>
                  </a:cubicBezTo>
                  <a:lnTo>
                    <a:pt x="8790" y="9683"/>
                  </a:lnTo>
                  <a:cubicBezTo>
                    <a:pt x="8318" y="10596"/>
                    <a:pt x="8570" y="11730"/>
                    <a:pt x="9452" y="12361"/>
                  </a:cubicBezTo>
                  <a:cubicBezTo>
                    <a:pt x="9803" y="12595"/>
                    <a:pt x="10203" y="12707"/>
                    <a:pt x="10598" y="12707"/>
                  </a:cubicBezTo>
                  <a:cubicBezTo>
                    <a:pt x="11266" y="12707"/>
                    <a:pt x="11923" y="12387"/>
                    <a:pt x="12319" y="11793"/>
                  </a:cubicBezTo>
                  <a:cubicBezTo>
                    <a:pt x="12571" y="11478"/>
                    <a:pt x="12665" y="11069"/>
                    <a:pt x="12665" y="10659"/>
                  </a:cubicBezTo>
                  <a:cubicBezTo>
                    <a:pt x="12665" y="9431"/>
                    <a:pt x="11783" y="8548"/>
                    <a:pt x="10617" y="8548"/>
                  </a:cubicBezTo>
                  <a:cubicBezTo>
                    <a:pt x="10113" y="8548"/>
                    <a:pt x="9672" y="8706"/>
                    <a:pt x="9294" y="9021"/>
                  </a:cubicBezTo>
                  <a:lnTo>
                    <a:pt x="8192" y="8107"/>
                  </a:lnTo>
                  <a:cubicBezTo>
                    <a:pt x="8822" y="6879"/>
                    <a:pt x="8097" y="5398"/>
                    <a:pt x="6774" y="5146"/>
                  </a:cubicBezTo>
                  <a:lnTo>
                    <a:pt x="6774" y="4075"/>
                  </a:lnTo>
                  <a:cubicBezTo>
                    <a:pt x="7530" y="3917"/>
                    <a:pt x="8097" y="3382"/>
                    <a:pt x="8349" y="2657"/>
                  </a:cubicBezTo>
                  <a:cubicBezTo>
                    <a:pt x="8633" y="1806"/>
                    <a:pt x="8318" y="861"/>
                    <a:pt x="7530" y="357"/>
                  </a:cubicBezTo>
                  <a:cubicBezTo>
                    <a:pt x="7170" y="117"/>
                    <a:pt x="6755" y="0"/>
                    <a:pt x="6344" y="0"/>
                  </a:cubicBez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163;p19">
            <a:extLst>
              <a:ext uri="{FF2B5EF4-FFF2-40B4-BE49-F238E27FC236}">
                <a16:creationId xmlns:a16="http://schemas.microsoft.com/office/drawing/2014/main" id="{7717339D-010D-BBCE-515C-0047C01EF7C7}"/>
              </a:ext>
            </a:extLst>
          </p:cNvPr>
          <p:cNvSpPr txBox="1">
            <a:spLocks/>
          </p:cNvSpPr>
          <p:nvPr/>
        </p:nvSpPr>
        <p:spPr>
          <a:xfrm>
            <a:off x="1507185" y="774208"/>
            <a:ext cx="759775" cy="5031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54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  <a:ea typeface="Lato Light"/>
                <a:cs typeface="Lato Light"/>
              </a:rPr>
              <a:t>“</a:t>
            </a:r>
            <a:endParaRPr lang="en-US" sz="5400">
              <a:solidFill>
                <a:schemeClr val="bg2">
                  <a:lumMod val="90000"/>
                  <a:lumOff val="1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1F6DC48-0404-5001-8981-87D4D4BEAE61}"/>
              </a:ext>
            </a:extLst>
          </p:cNvPr>
          <p:cNvSpPr txBox="1"/>
          <p:nvPr/>
        </p:nvSpPr>
        <p:spPr>
          <a:xfrm>
            <a:off x="4758790" y="1275984"/>
            <a:ext cx="598009" cy="923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54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19527"/>
      </p:ext>
    </p:extLst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Meeting Template">
  <a:themeElements>
    <a:clrScheme name="Simple Light">
      <a:dk1>
        <a:srgbClr val="000000"/>
      </a:dk1>
      <a:lt1>
        <a:srgbClr val="FFFFFF"/>
      </a:lt1>
      <a:dk2>
        <a:srgbClr val="22262D"/>
      </a:dk2>
      <a:lt2>
        <a:srgbClr val="3B424C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3256</TotalTime>
  <Words>3921</Words>
  <Application>Microsoft Office PowerPoint</Application>
  <PresentationFormat>On-screen Show (16:9)</PresentationFormat>
  <Paragraphs>1654</Paragraphs>
  <Slides>53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2" baseType="lpstr">
      <vt:lpstr>Squada One</vt:lpstr>
      <vt:lpstr>Unica One</vt:lpstr>
      <vt:lpstr>Arial</vt:lpstr>
      <vt:lpstr>Lato Light</vt:lpstr>
      <vt:lpstr>Montserrat</vt:lpstr>
      <vt:lpstr>Montserrat Light</vt:lpstr>
      <vt:lpstr>Montserrat Medium</vt:lpstr>
      <vt:lpstr>Montserrat SemiBold</vt:lpstr>
      <vt:lpstr>Meeting Template</vt:lpstr>
      <vt:lpstr>TETU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Market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Business Model Canvas &amp;  Product Prototype</vt:lpstr>
      <vt:lpstr>PowerPoint Presentation</vt:lpstr>
      <vt:lpstr>PowerPoint Presentation</vt:lpstr>
      <vt:lpstr>PowerPoint Presentation</vt:lpstr>
      <vt:lpstr>PowerPoint Presentation</vt:lpstr>
      <vt:lpstr>Business Forecast &amp; Fundraising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meeting</dc:title>
  <dc:creator>Admin</dc:creator>
  <cp:lastModifiedBy>Nguyen Dang Loc (FWA.CTA)</cp:lastModifiedBy>
  <cp:revision>747</cp:revision>
  <dcterms:modified xsi:type="dcterms:W3CDTF">2023-04-05T16:53:07Z</dcterms:modified>
</cp:coreProperties>
</file>